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  <p:sldMasterId id="2147483852" r:id="rId3"/>
  </p:sldMasterIdLst>
  <p:notesMasterIdLst>
    <p:notesMasterId r:id="rId14"/>
  </p:notesMasterIdLst>
  <p:handoutMasterIdLst>
    <p:handoutMasterId r:id="rId15"/>
  </p:handoutMasterIdLst>
  <p:sldIdLst>
    <p:sldId id="256" r:id="rId4"/>
    <p:sldId id="267" r:id="rId5"/>
    <p:sldId id="399" r:id="rId6"/>
    <p:sldId id="269" r:id="rId7"/>
    <p:sldId id="257" r:id="rId8"/>
    <p:sldId id="268" r:id="rId9"/>
    <p:sldId id="401" r:id="rId10"/>
    <p:sldId id="274" r:id="rId11"/>
    <p:sldId id="273" r:id="rId12"/>
    <p:sldId id="4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12/11/2019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12/11/2019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12/11/2019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12/11/2019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D0F3-AA29-4ACC-8EB5-FA5FF4AF8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23810-9D17-4EEF-A942-C4BC73E48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E8620-2729-4CA2-A40E-EADB155C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0AB2-7C25-4E2F-9F0B-707CAA92687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B96DC-42DE-4F4D-BA0D-B3FFA56C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B1B41-48FB-4FCB-86AD-45F486B5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D0D-B12E-403E-B99B-E1BD9FDD4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58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D547-3FB8-49CC-990F-D8BBA73B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B575-F949-45C6-8765-611BF68A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914B-C978-4291-97D8-D484A044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0AB2-7C25-4E2F-9F0B-707CAA92687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86629-C7E8-49D0-A352-F23BC736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2E5CB-97CB-40FB-A4DA-12DF8638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D0D-B12E-403E-B99B-E1BD9FDD4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380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FB29E-9C0B-476E-91C3-79C72F3B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D2C92-A512-4856-9193-2FA7DBDE3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F5765-7B00-4D56-89A2-AC2BF8E5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0AB2-7C25-4E2F-9F0B-707CAA92687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1A8BE-F759-40A8-980F-083EC524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5C7E-97BB-41A5-965C-9148EE80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D0D-B12E-403E-B99B-E1BD9FDD4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9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59C6-CC6C-45E4-A87D-36E7A52E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17E02-CD5F-455A-9DE1-2E6F2E75C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0CABC-B7A1-480E-8794-D06E98F9A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A007A-26B8-458C-A910-4BC55285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0AB2-7C25-4E2F-9F0B-707CAA92687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459B7-DBDC-4C3A-A676-96222676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A2574-F5A4-4B78-BC6A-82B05AC5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D0D-B12E-403E-B99B-E1BD9FDD4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88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1228-845C-46D2-8EAD-3638AB64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96A6A-1359-40F0-BCC8-ECA3879DF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5E70E-A800-4F78-91AA-54AC9FC83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9333C-C0E5-4D10-8F35-C7546EE76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961B4-7330-4E0F-A5F6-77B10BBDF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849CD-45E2-49BB-AAE2-7F59BAF7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0AB2-7C25-4E2F-9F0B-707CAA92687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AA72DF-F32F-45AC-802A-EBA3321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354AD-8D82-4926-9DE4-A70821F5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D0D-B12E-403E-B99B-E1BD9FDD4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0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EE40-2345-401D-BC31-4C7AEE6B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2E88E-03AC-4CD6-8003-8CAC7C45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0AB2-7C25-4E2F-9F0B-707CAA92687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7C2D2-ACCD-4399-8AEF-8155C189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0B026-3E7C-4344-9FA8-B0CAC18D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D0D-B12E-403E-B99B-E1BD9FDD4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935F0-FB8D-4629-AE08-B5CFED2D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0AB2-7C25-4E2F-9F0B-707CAA92687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BB91E-B693-4E9E-859D-7826E56A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D0098-AD51-4102-AC58-9710D52E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D0D-B12E-403E-B99B-E1BD9FDD4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8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E524-3D84-4C58-9C4C-49FBF7CE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35F1C-56F4-45B9-A7F7-3035DA288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322BE-4E42-41E4-9080-929399AE3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4CA4A-0D7D-467A-94FF-1856DCCB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0AB2-7C25-4E2F-9F0B-707CAA92687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07AC1-7C00-45A3-B208-7A22ADDC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1AB-DED4-4D35-913E-254F61E4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D0D-B12E-403E-B99B-E1BD9FDD4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7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12/11/2019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FAD8-A1F6-4E40-A900-9A22AA5F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6D233-E279-4456-BD09-B3F320D0A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BF478-5D6C-4F39-90CC-36FDD8D51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04E2B-6561-41CB-A647-7F153ED7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0AB2-7C25-4E2F-9F0B-707CAA92687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C4323-6A39-4EF8-91B8-8D32A541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8BA72-43BF-4AF1-8AD5-B45F0472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D0D-B12E-403E-B99B-E1BD9FDD4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488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1E1E-1549-4F00-AE58-F28F9537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E0E22-0D43-45E8-B77E-20588B4CF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BA4E2-0A78-41F4-87EC-85E4B79F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0AB2-7C25-4E2F-9F0B-707CAA92687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66832-DF58-457E-8D0C-90EFFD22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0B2AA-0B72-4EEB-AE9A-B8C152AD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D0D-B12E-403E-B99B-E1BD9FDD4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97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FDE04-DD27-4A90-A1D1-A04710B55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DC868-255E-4B27-90C7-0B83ABE1A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958AA-5007-4C00-8C9B-9D2AD511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0AB2-7C25-4E2F-9F0B-707CAA92687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71C0-5826-4B82-8D5B-791F95E0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5D771-22D2-4534-9A7E-DC1F6595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1D0D-B12E-403E-B99B-E1BD9FDD4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63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tron 3 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794000" y="274637"/>
            <a:ext cx="7814501" cy="706091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 de Sección</a:t>
            </a:r>
          </a:p>
        </p:txBody>
      </p:sp>
      <p:sp>
        <p:nvSpPr>
          <p:cNvPr id="6" name="5 Marcador de número de diapositiva"/>
          <p:cNvSpPr txBox="1">
            <a:spLocks/>
          </p:cNvSpPr>
          <p:nvPr/>
        </p:nvSpPr>
        <p:spPr>
          <a:xfrm>
            <a:off x="11376587" y="2"/>
            <a:ext cx="777301" cy="188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04649-F476-4AA3-90B5-15BF632194A2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75461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50009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67" cap="all" baseline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0009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09585" indent="-609585">
              <a:buClr>
                <a:schemeClr val="accent1"/>
              </a:buClr>
              <a:buFont typeface="Arial" charset="0"/>
              <a:buChar char="•"/>
              <a:defRPr sz="3200"/>
            </a:lvl1pPr>
            <a:lvl2pPr>
              <a:buClr>
                <a:schemeClr val="accent1"/>
              </a:buClr>
              <a:defRPr sz="2667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096002" y="609599"/>
            <a:ext cx="5486399" cy="5568044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68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tron 3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76587" y="2"/>
            <a:ext cx="777301" cy="188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2A04649-F476-4AA3-90B5-15BF632194A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12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 dirty="0"/>
              <a:t>Título de Sección</a:t>
            </a:r>
          </a:p>
        </p:txBody>
      </p:sp>
      <p:sp>
        <p:nvSpPr>
          <p:cNvPr id="6" name="5 Marcador de número de diapositiva"/>
          <p:cNvSpPr txBox="1">
            <a:spLocks/>
          </p:cNvSpPr>
          <p:nvPr userDrawn="1"/>
        </p:nvSpPr>
        <p:spPr>
          <a:xfrm>
            <a:off x="11376587" y="1"/>
            <a:ext cx="777301" cy="188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04649-F476-4AA3-90B5-15BF632194A2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536160" y="6453336"/>
            <a:ext cx="460851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0" name="4 Marcador de pie de página"/>
          <p:cNvSpPr txBox="1">
            <a:spLocks/>
          </p:cNvSpPr>
          <p:nvPr userDrawn="1"/>
        </p:nvSpPr>
        <p:spPr>
          <a:xfrm>
            <a:off x="7536160" y="6453336"/>
            <a:ext cx="460851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 de Ingeniería de Sistemas y Automática</a:t>
            </a:r>
          </a:p>
          <a:p>
            <a:r>
              <a:rPr lang="es-ES" sz="1200" dirty="0"/>
              <a:t>Departamento de Informática</a:t>
            </a:r>
          </a:p>
        </p:txBody>
      </p:sp>
    </p:spTree>
    <p:extLst>
      <p:ext uri="{BB962C8B-B14F-4D97-AF65-F5344CB8AC3E}">
        <p14:creationId xmlns:p14="http://schemas.microsoft.com/office/powerpoint/2010/main" val="45111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749381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6"/>
            <a:ext cx="12192000" cy="8366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0" y="169890"/>
            <a:ext cx="2495551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685" y="44676"/>
            <a:ext cx="8640960" cy="813736"/>
          </a:xfrm>
        </p:spPr>
        <p:txBody>
          <a:bodyPr/>
          <a:lstStyle>
            <a:lvl1pPr algn="r">
              <a:defRPr sz="2400" b="1" cap="none" spc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4857924"/>
          </a:xfrm>
        </p:spPr>
        <p:txBody>
          <a:bodyPr/>
          <a:lstStyle>
            <a:lvl1pPr marL="342891" indent="-342891">
              <a:buClr>
                <a:srgbClr val="0F5494"/>
              </a:buClr>
              <a:buFont typeface="Arial" pitchFamily="34" charset="0"/>
              <a:buChar char="•"/>
              <a:defRPr sz="2000" b="0" i="0" cap="none" spc="0">
                <a:ln w="12700">
                  <a:noFill/>
                  <a:prstDash val="solid"/>
                </a:ln>
                <a:solidFill>
                  <a:srgbClr val="0F5494"/>
                </a:solidFill>
                <a:effectLst/>
              </a:defRPr>
            </a:lvl1pPr>
            <a:lvl2pPr>
              <a:buClr>
                <a:srgbClr val="0F5494"/>
              </a:buClr>
              <a:defRPr sz="1800" b="0" cap="none" spc="0">
                <a:ln w="12700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2pPr>
            <a:lvl3pPr marL="1200121" indent="-285744">
              <a:buFont typeface="Arial" pitchFamily="34" charset="0"/>
              <a:buChar char="•"/>
              <a:defRPr sz="1600" b="0" cap="none" spc="0">
                <a:ln w="12700">
                  <a:noFill/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37416"/>
            <a:ext cx="3860800" cy="484187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  DRAFT </a:t>
            </a:r>
            <a:fld id="{E1475690-5ED8-45B7-8501-8CB21A492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5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12/11/2019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12/11/2019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12/11/2019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12/11/2019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12/11/2019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12/11/2019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12/11/2019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12/11/2019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F8B188-F3AA-4D43-ADC7-398A77C9D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828E8-CF05-4A65-901B-C94F323FC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A5AAA-1B8A-42D0-B3D0-7A899287E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0AB2-7C25-4E2F-9F0B-707CAA926877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F6174-4EF0-49C0-A03F-3D02F0AEC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5E71F-AE05-4CB2-AF57-B81656DBD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1D0D-B12E-403E-B99B-E1BD9FDD4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929" y="157432"/>
            <a:ext cx="6690142" cy="1746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2030083"/>
            <a:ext cx="9602789" cy="2633932"/>
          </a:xfrm>
        </p:spPr>
        <p:txBody>
          <a:bodyPr/>
          <a:lstStyle/>
          <a:p>
            <a:r>
              <a:rPr lang="en-US" sz="4000" dirty="0" err="1"/>
              <a:t>Presentación</a:t>
            </a:r>
            <a:r>
              <a:rPr lang="en-US" sz="4000" dirty="0"/>
              <a:t>, </a:t>
            </a:r>
            <a:r>
              <a:rPr lang="en-US" sz="4000" dirty="0" err="1"/>
              <a:t>proyectos</a:t>
            </a:r>
            <a:r>
              <a:rPr lang="en-US" sz="4000" dirty="0"/>
              <a:t> &amp; </a:t>
            </a:r>
            <a:r>
              <a:rPr lang="en-US" sz="4000" dirty="0" err="1"/>
              <a:t>actividades</a:t>
            </a:r>
            <a:br>
              <a:rPr lang="en-US" dirty="0"/>
            </a:b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</a:rPr>
              <a:t>Cátedra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 COEXPHAL-UAL</a:t>
            </a:r>
            <a:br>
              <a:rPr lang="en-US" sz="5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3657600"/>
            <a:ext cx="9601200" cy="1949570"/>
          </a:xfrm>
        </p:spPr>
        <p:txBody>
          <a:bodyPr>
            <a:normAutofit fontScale="77500" lnSpcReduction="20000"/>
          </a:bodyPr>
          <a:lstStyle/>
          <a:p>
            <a:r>
              <a:rPr lang="en-US" sz="4600" b="1" dirty="0" err="1">
                <a:solidFill>
                  <a:srgbClr val="C00000"/>
                </a:solidFill>
              </a:rPr>
              <a:t>Horticultura</a:t>
            </a:r>
            <a:r>
              <a:rPr lang="en-US" sz="4600" b="1" dirty="0">
                <a:solidFill>
                  <a:srgbClr val="C00000"/>
                </a:solidFill>
              </a:rPr>
              <a:t>, </a:t>
            </a:r>
            <a:r>
              <a:rPr lang="en-US" sz="4600" b="1" dirty="0" err="1">
                <a:solidFill>
                  <a:srgbClr val="C00000"/>
                </a:solidFill>
              </a:rPr>
              <a:t>estudios</a:t>
            </a:r>
            <a:r>
              <a:rPr lang="en-US" sz="4600" b="1" dirty="0">
                <a:solidFill>
                  <a:srgbClr val="C00000"/>
                </a:solidFill>
              </a:rPr>
              <a:t> </a:t>
            </a:r>
            <a:r>
              <a:rPr lang="en-US" sz="4600" b="1" dirty="0" err="1">
                <a:solidFill>
                  <a:srgbClr val="C00000"/>
                </a:solidFill>
              </a:rPr>
              <a:t>cooperativos</a:t>
            </a:r>
            <a:r>
              <a:rPr lang="en-US" sz="4600" b="1" dirty="0">
                <a:solidFill>
                  <a:srgbClr val="C00000"/>
                </a:solidFill>
              </a:rPr>
              <a:t>, y </a:t>
            </a:r>
            <a:r>
              <a:rPr lang="en-US" sz="4600" b="1" dirty="0" err="1">
                <a:solidFill>
                  <a:srgbClr val="C00000"/>
                </a:solidFill>
              </a:rPr>
              <a:t>desarrollo</a:t>
            </a:r>
            <a:r>
              <a:rPr lang="en-US" sz="4600" b="1" dirty="0">
                <a:solidFill>
                  <a:srgbClr val="C00000"/>
                </a:solidFill>
              </a:rPr>
              <a:t> </a:t>
            </a:r>
            <a:r>
              <a:rPr lang="en-US" sz="4600" b="1" dirty="0" err="1">
                <a:solidFill>
                  <a:srgbClr val="C00000"/>
                </a:solidFill>
              </a:rPr>
              <a:t>Sostenible</a:t>
            </a:r>
            <a:endParaRPr lang="en-US" sz="4600" b="1" dirty="0">
              <a:solidFill>
                <a:srgbClr val="C00000"/>
              </a:solidFill>
            </a:endParaRPr>
          </a:p>
          <a:p>
            <a:endParaRPr lang="en-US" sz="2600" b="1" dirty="0"/>
          </a:p>
          <a:p>
            <a:r>
              <a:rPr lang="en-US" sz="2600" b="1" dirty="0" err="1"/>
              <a:t>Reunión</a:t>
            </a:r>
            <a:r>
              <a:rPr lang="en-US" sz="2600" b="1" dirty="0"/>
              <a:t> </a:t>
            </a:r>
            <a:r>
              <a:rPr lang="en-US" sz="2600" b="1" dirty="0" err="1"/>
              <a:t>ennuies</a:t>
            </a:r>
            <a:r>
              <a:rPr lang="en-US" sz="2600" b="1" dirty="0"/>
              <a:t> 12-13 </a:t>
            </a:r>
            <a:r>
              <a:rPr lang="en-US" sz="2600" b="1" dirty="0" err="1"/>
              <a:t>diciembre</a:t>
            </a:r>
            <a:r>
              <a:rPr lang="en-US" sz="2600" b="1" dirty="0"/>
              <a:t> 2019</a:t>
            </a:r>
          </a:p>
          <a:p>
            <a:r>
              <a:rPr lang="en-US" sz="2600" b="1" dirty="0" err="1"/>
              <a:t>zaragoza</a:t>
            </a:r>
            <a:r>
              <a:rPr lang="en-US" sz="2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76DC-E9B1-40E8-BD77-C915A5427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56558"/>
            <a:ext cx="9509759" cy="1216210"/>
          </a:xfrm>
        </p:spPr>
        <p:txBody>
          <a:bodyPr>
            <a:normAutofit fontScale="90000"/>
          </a:bodyPr>
          <a:lstStyle/>
          <a:p>
            <a:pPr algn="ctr"/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Gracias.</a:t>
            </a:r>
            <a:br>
              <a:rPr lang="en-CA" dirty="0"/>
            </a:br>
            <a:r>
              <a:rPr lang="en-CA" dirty="0"/>
              <a:t>Las </a:t>
            </a:r>
            <a:r>
              <a:rPr lang="en-CA" dirty="0" err="1"/>
              <a:t>colaboraciones</a:t>
            </a:r>
            <a:r>
              <a:rPr lang="en-CA" dirty="0"/>
              <a:t> son </a:t>
            </a:r>
            <a:r>
              <a:rPr lang="en-CA" dirty="0" err="1"/>
              <a:t>bienvenidas</a:t>
            </a:r>
            <a:r>
              <a:rPr lang="en-CA" dirty="0"/>
              <a:t>….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15BDC-E09E-4A34-8EEA-E950AA070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CA" sz="2800" dirty="0"/>
              <a:t>Cynthia Giagnocavo</a:t>
            </a:r>
          </a:p>
          <a:p>
            <a:pPr marL="45720" indent="0" algn="ctr">
              <a:buNone/>
            </a:pPr>
            <a:r>
              <a:rPr lang="en-CA" sz="2800" dirty="0" err="1"/>
              <a:t>Directora</a:t>
            </a:r>
            <a:r>
              <a:rPr lang="en-CA" sz="2800" dirty="0"/>
              <a:t> </a:t>
            </a:r>
            <a:r>
              <a:rPr lang="en-CA" sz="2800" dirty="0" err="1"/>
              <a:t>Cátedra</a:t>
            </a:r>
            <a:r>
              <a:rPr lang="en-CA" sz="2800" dirty="0"/>
              <a:t> Coexphal-UAL </a:t>
            </a:r>
          </a:p>
          <a:p>
            <a:pPr marL="45720" indent="0" algn="ctr">
              <a:buNone/>
            </a:pPr>
            <a:r>
              <a:rPr lang="en-CA" sz="2800" dirty="0"/>
              <a:t>cgiagnocavo@ual.es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BFDC3-9F8A-43E2-8E49-84ABFB54F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85" y="3737519"/>
            <a:ext cx="6693988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52" y="265176"/>
            <a:ext cx="11174082" cy="3892756"/>
          </a:xfrm>
        </p:spPr>
        <p:txBody>
          <a:bodyPr>
            <a:normAutofit/>
          </a:bodyPr>
          <a:lstStyle/>
          <a:p>
            <a:r>
              <a:rPr lang="es-ES" sz="4400" dirty="0"/>
              <a:t>COEXPHAL es la asociación de productores de Almería (70% cooperativas)</a:t>
            </a:r>
            <a:br>
              <a:rPr lang="es-ES" sz="4400" dirty="0"/>
            </a:br>
            <a:br>
              <a:rPr lang="es-ES" sz="4400" dirty="0"/>
            </a:br>
            <a:r>
              <a:rPr lang="es-ES" sz="4400" dirty="0"/>
              <a:t>Importancia de la investigación en Almería en el sector de la </a:t>
            </a:r>
            <a:r>
              <a:rPr lang="es-ES" sz="4400" dirty="0">
                <a:solidFill>
                  <a:srgbClr val="00B050"/>
                </a:solidFill>
              </a:rPr>
              <a:t>horticultura</a:t>
            </a:r>
            <a:r>
              <a:rPr lang="es-ES" sz="4400" dirty="0"/>
              <a:t>, </a:t>
            </a:r>
            <a:r>
              <a:rPr lang="es-ES" sz="4400" dirty="0">
                <a:solidFill>
                  <a:srgbClr val="FF0000"/>
                </a:solidFill>
              </a:rPr>
              <a:t>estudios cooperativos</a:t>
            </a:r>
            <a:r>
              <a:rPr lang="es-ES" sz="4400" dirty="0"/>
              <a:t> y </a:t>
            </a:r>
            <a:r>
              <a:rPr lang="es-ES" sz="4400" dirty="0">
                <a:solidFill>
                  <a:srgbClr val="0070C0"/>
                </a:solidFill>
              </a:rPr>
              <a:t>desarrollo sostenible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4336210"/>
            <a:ext cx="9509760" cy="137878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2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97C4-BA44-4D39-B30F-4932BAF5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593" y="743823"/>
            <a:ext cx="8611986" cy="1047867"/>
          </a:xfrm>
        </p:spPr>
        <p:txBody>
          <a:bodyPr>
            <a:normAutofit fontScale="90000"/>
          </a:bodyPr>
          <a:lstStyle/>
          <a:p>
            <a:r>
              <a:rPr lang="en-CA" sz="4000" b="1" dirty="0"/>
              <a:t>Cluster Agro-Industrial-Tec de Almería</a:t>
            </a:r>
            <a:br>
              <a:rPr lang="en-CA" sz="4000" b="1" dirty="0"/>
            </a:br>
            <a:br>
              <a:rPr lang="en-CA" b="1" dirty="0">
                <a:solidFill>
                  <a:srgbClr val="7030A0"/>
                </a:solidFill>
              </a:rPr>
            </a:br>
            <a:br>
              <a:rPr lang="en-CA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ADF70-C292-49CB-AC06-C48859905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65" y="1529252"/>
            <a:ext cx="10981335" cy="5235199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B050"/>
                </a:solidFill>
              </a:rPr>
              <a:t>15.000 </a:t>
            </a:r>
            <a:r>
              <a:rPr lang="en-CA" b="1" dirty="0" err="1">
                <a:solidFill>
                  <a:srgbClr val="00B050"/>
                </a:solidFill>
              </a:rPr>
              <a:t>Agricultores</a:t>
            </a:r>
            <a:r>
              <a:rPr lang="en-CA" b="1" dirty="0">
                <a:solidFill>
                  <a:srgbClr val="00B050"/>
                </a:solidFill>
              </a:rPr>
              <a:t> </a:t>
            </a:r>
            <a:r>
              <a:rPr lang="en-CA" b="1" dirty="0" err="1">
                <a:solidFill>
                  <a:srgbClr val="00B050"/>
                </a:solidFill>
              </a:rPr>
              <a:t>familiares</a:t>
            </a:r>
            <a:r>
              <a:rPr lang="en-CA" b="1" dirty="0">
                <a:solidFill>
                  <a:srgbClr val="00B050"/>
                </a:solidFill>
              </a:rPr>
              <a:t>              </a:t>
            </a:r>
            <a:r>
              <a:rPr lang="en-CA" b="1" dirty="0"/>
              <a:t>/2 ha. </a:t>
            </a:r>
            <a:r>
              <a:rPr lang="en-CA" b="1" dirty="0" err="1"/>
              <a:t>invernaderos</a:t>
            </a:r>
            <a:endParaRPr lang="en-CA" b="1" dirty="0"/>
          </a:p>
          <a:p>
            <a:pPr marL="0" indent="0">
              <a:buNone/>
            </a:pPr>
            <a:r>
              <a:rPr lang="en-CA" b="1" dirty="0"/>
              <a:t> media-</a:t>
            </a:r>
            <a:r>
              <a:rPr lang="en-CA" b="1" dirty="0" err="1"/>
              <a:t>tec</a:t>
            </a:r>
            <a:endParaRPr lang="en-CA" b="1" dirty="0"/>
          </a:p>
          <a:p>
            <a:r>
              <a:rPr lang="en-CA" b="1" dirty="0">
                <a:solidFill>
                  <a:srgbClr val="FF0000"/>
                </a:solidFill>
              </a:rPr>
              <a:t>83 </a:t>
            </a:r>
            <a:r>
              <a:rPr lang="en-CA" b="1" dirty="0" err="1">
                <a:solidFill>
                  <a:srgbClr val="FF0000"/>
                </a:solidFill>
              </a:rPr>
              <a:t>organizaciones</a:t>
            </a:r>
            <a:r>
              <a:rPr lang="en-CA" b="1" dirty="0">
                <a:solidFill>
                  <a:srgbClr val="FF0000"/>
                </a:solidFill>
              </a:rPr>
              <a:t> de </a:t>
            </a:r>
            <a:r>
              <a:rPr lang="en-CA" b="1" dirty="0" err="1">
                <a:solidFill>
                  <a:srgbClr val="FF0000"/>
                </a:solidFill>
              </a:rPr>
              <a:t>productores</a:t>
            </a: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b="1" dirty="0"/>
              <a:t>(</a:t>
            </a:r>
            <a:r>
              <a:rPr lang="en-CA" b="1" u="sng" dirty="0" err="1"/>
              <a:t>cooperativas</a:t>
            </a:r>
            <a:r>
              <a:rPr lang="en-CA" b="1" dirty="0"/>
              <a:t>, S.A.T.,S.A.,S.L.)</a:t>
            </a:r>
          </a:p>
          <a:p>
            <a:r>
              <a:rPr lang="en-CA" b="1" dirty="0" err="1"/>
              <a:t>Empleo</a:t>
            </a:r>
            <a:r>
              <a:rPr lang="en-CA" b="1" dirty="0"/>
              <a:t> para              </a:t>
            </a:r>
            <a:r>
              <a:rPr lang="en-CA" b="1" dirty="0">
                <a:solidFill>
                  <a:srgbClr val="7030A0"/>
                </a:solidFill>
              </a:rPr>
              <a:t>40.000/150 </a:t>
            </a:r>
            <a:r>
              <a:rPr lang="en-CA" b="1" dirty="0" err="1">
                <a:solidFill>
                  <a:srgbClr val="7030A0"/>
                </a:solidFill>
              </a:rPr>
              <a:t>nacionalidades</a:t>
            </a:r>
            <a:endParaRPr lang="en-CA" b="1" dirty="0">
              <a:solidFill>
                <a:srgbClr val="7030A0"/>
              </a:solidFill>
            </a:endParaRPr>
          </a:p>
          <a:p>
            <a:r>
              <a:rPr lang="en-CA" b="1" dirty="0">
                <a:solidFill>
                  <a:srgbClr val="0070C0"/>
                </a:solidFill>
              </a:rPr>
              <a:t>250 </a:t>
            </a:r>
            <a:r>
              <a:rPr lang="en-CA" b="1" dirty="0" err="1">
                <a:solidFill>
                  <a:srgbClr val="0070C0"/>
                </a:solidFill>
              </a:rPr>
              <a:t>empresas</a:t>
            </a:r>
            <a:r>
              <a:rPr lang="en-CA" b="1" dirty="0">
                <a:solidFill>
                  <a:srgbClr val="0070C0"/>
                </a:solidFill>
              </a:rPr>
              <a:t> </a:t>
            </a:r>
            <a:r>
              <a:rPr lang="en-CA" b="1" dirty="0" err="1">
                <a:solidFill>
                  <a:srgbClr val="0070C0"/>
                </a:solidFill>
              </a:rPr>
              <a:t>auxiliares</a:t>
            </a:r>
            <a:r>
              <a:rPr lang="en-CA" b="1" dirty="0"/>
              <a:t>/</a:t>
            </a:r>
            <a:r>
              <a:rPr lang="en-CA" b="1" dirty="0">
                <a:solidFill>
                  <a:srgbClr val="0070C0"/>
                </a:solidFill>
              </a:rPr>
              <a:t>375 </a:t>
            </a:r>
            <a:r>
              <a:rPr lang="en-CA" b="1" dirty="0" err="1">
                <a:solidFill>
                  <a:srgbClr val="0070C0"/>
                </a:solidFill>
              </a:rPr>
              <a:t>exportadores</a:t>
            </a:r>
            <a:r>
              <a:rPr lang="en-CA" b="1" dirty="0"/>
              <a:t>/</a:t>
            </a:r>
            <a:r>
              <a:rPr lang="en-CA" b="1" dirty="0">
                <a:solidFill>
                  <a:srgbClr val="0070C0"/>
                </a:solidFill>
              </a:rPr>
              <a:t>50+ </a:t>
            </a:r>
            <a:r>
              <a:rPr lang="en-CA" b="1" dirty="0" err="1">
                <a:solidFill>
                  <a:srgbClr val="0070C0"/>
                </a:solidFill>
              </a:rPr>
              <a:t>empresas</a:t>
            </a:r>
            <a:r>
              <a:rPr lang="en-CA" b="1" dirty="0">
                <a:solidFill>
                  <a:srgbClr val="0070C0"/>
                </a:solidFill>
              </a:rPr>
              <a:t> de </a:t>
            </a:r>
            <a:r>
              <a:rPr lang="en-CA" b="1" dirty="0" err="1">
                <a:solidFill>
                  <a:srgbClr val="0070C0"/>
                </a:solidFill>
              </a:rPr>
              <a:t>transporte</a:t>
            </a:r>
            <a:endParaRPr lang="en-CA" b="1" dirty="0">
              <a:solidFill>
                <a:srgbClr val="0070C0"/>
              </a:solidFill>
            </a:endParaRPr>
          </a:p>
          <a:p>
            <a:r>
              <a:rPr lang="en-CA" b="1" dirty="0">
                <a:solidFill>
                  <a:srgbClr val="00B0F0"/>
                </a:solidFill>
              </a:rPr>
              <a:t>Euro 2.194 </a:t>
            </a:r>
            <a:r>
              <a:rPr lang="en-CA" b="1" dirty="0" err="1">
                <a:solidFill>
                  <a:srgbClr val="00B0F0"/>
                </a:solidFill>
              </a:rPr>
              <a:t>millones</a:t>
            </a:r>
            <a:r>
              <a:rPr lang="en-CA" b="1" dirty="0">
                <a:solidFill>
                  <a:srgbClr val="00B0F0"/>
                </a:solidFill>
              </a:rPr>
              <a:t> </a:t>
            </a:r>
            <a:r>
              <a:rPr lang="en-CA" b="1" dirty="0" err="1">
                <a:solidFill>
                  <a:srgbClr val="00B0F0"/>
                </a:solidFill>
              </a:rPr>
              <a:t>facturación</a:t>
            </a:r>
            <a:r>
              <a:rPr lang="en-CA" b="1" dirty="0">
                <a:solidFill>
                  <a:srgbClr val="00B0F0"/>
                </a:solidFill>
              </a:rPr>
              <a:t>, Euro 2.000 </a:t>
            </a:r>
            <a:r>
              <a:rPr lang="en-CA" b="1" dirty="0" err="1">
                <a:solidFill>
                  <a:srgbClr val="00B0F0"/>
                </a:solidFill>
              </a:rPr>
              <a:t>millones</a:t>
            </a:r>
            <a:r>
              <a:rPr lang="en-CA" b="1" dirty="0">
                <a:solidFill>
                  <a:srgbClr val="00B0F0"/>
                </a:solidFill>
              </a:rPr>
              <a:t> </a:t>
            </a:r>
            <a:r>
              <a:rPr lang="en-CA" b="1" dirty="0" err="1">
                <a:solidFill>
                  <a:srgbClr val="00B0F0"/>
                </a:solidFill>
              </a:rPr>
              <a:t>negocio</a:t>
            </a:r>
            <a:r>
              <a:rPr lang="en-CA" b="1" dirty="0">
                <a:solidFill>
                  <a:srgbClr val="00B0F0"/>
                </a:solidFill>
              </a:rPr>
              <a:t> </a:t>
            </a:r>
            <a:r>
              <a:rPr lang="en-CA" b="1" dirty="0" err="1">
                <a:solidFill>
                  <a:srgbClr val="00B0F0"/>
                </a:solidFill>
              </a:rPr>
              <a:t>auxiliar</a:t>
            </a:r>
            <a:endParaRPr lang="en-CA" b="1" dirty="0">
              <a:solidFill>
                <a:srgbClr val="00B0F0"/>
              </a:solidFill>
            </a:endParaRPr>
          </a:p>
          <a:p>
            <a:r>
              <a:rPr lang="en-CA" b="1" dirty="0"/>
              <a:t>70% </a:t>
            </a:r>
            <a:r>
              <a:rPr lang="en-CA" b="1" dirty="0" err="1"/>
              <a:t>exportación</a:t>
            </a:r>
            <a:r>
              <a:rPr lang="en-CA" b="1" dirty="0"/>
              <a:t>/2.4 </a:t>
            </a:r>
            <a:r>
              <a:rPr lang="en-CA" b="1" dirty="0" err="1"/>
              <a:t>millones</a:t>
            </a:r>
            <a:r>
              <a:rPr lang="en-CA" b="1" dirty="0"/>
              <a:t> de Tm</a:t>
            </a:r>
          </a:p>
          <a:p>
            <a:r>
              <a:rPr lang="en-CA" b="1" dirty="0"/>
              <a:t>100% </a:t>
            </a:r>
            <a:r>
              <a:rPr lang="en-CA" b="1" dirty="0" err="1"/>
              <a:t>certificados</a:t>
            </a:r>
            <a:r>
              <a:rPr lang="en-CA" b="1" dirty="0"/>
              <a:t>/90% control </a:t>
            </a:r>
            <a:r>
              <a:rPr lang="en-CA" b="1" dirty="0" err="1"/>
              <a:t>biológico</a:t>
            </a:r>
            <a:r>
              <a:rPr lang="en-CA" b="1" dirty="0"/>
              <a:t> /10% </a:t>
            </a:r>
            <a:r>
              <a:rPr lang="en-CA" b="1" dirty="0" err="1"/>
              <a:t>producción</a:t>
            </a:r>
            <a:r>
              <a:rPr lang="en-CA" b="1" dirty="0"/>
              <a:t> </a:t>
            </a:r>
            <a:r>
              <a:rPr lang="en-CA" b="1" dirty="0" err="1"/>
              <a:t>ecológica</a:t>
            </a:r>
            <a:endParaRPr lang="en-CA" b="1" dirty="0"/>
          </a:p>
          <a:p>
            <a:r>
              <a:rPr lang="en-CA" b="1" dirty="0" err="1"/>
              <a:t>Financiación</a:t>
            </a:r>
            <a:r>
              <a:rPr lang="en-CA" b="1" dirty="0"/>
              <a:t>/</a:t>
            </a:r>
            <a:r>
              <a:rPr lang="en-CA" b="1" dirty="0" err="1"/>
              <a:t>I+D+i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20D1C-F8B6-4B4F-9AC1-75DD95DA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872" y="927424"/>
            <a:ext cx="2367453" cy="1420471"/>
          </a:xfrm>
          <a:prstGeom prst="rect">
            <a:avLst/>
          </a:prstGeom>
        </p:spPr>
      </p:pic>
      <p:pic>
        <p:nvPicPr>
          <p:cNvPr id="9" name="Graphic 8" descr="Family with two children">
            <a:extLst>
              <a:ext uri="{FF2B5EF4-FFF2-40B4-BE49-F238E27FC236}">
                <a16:creationId xmlns:a16="http://schemas.microsoft.com/office/drawing/2014/main" id="{18C04207-DB38-4E0F-8C8A-7E8746BA4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600" y="1197353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225813-D217-43AE-AD2B-32D5B7794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389" y="2938701"/>
            <a:ext cx="2886421" cy="607668"/>
          </a:xfrm>
          <a:prstGeom prst="rect">
            <a:avLst/>
          </a:prstGeom>
        </p:spPr>
      </p:pic>
      <p:pic>
        <p:nvPicPr>
          <p:cNvPr id="12" name="Graphic 11" descr="Group">
            <a:extLst>
              <a:ext uri="{FF2B5EF4-FFF2-40B4-BE49-F238E27FC236}">
                <a16:creationId xmlns:a16="http://schemas.microsoft.com/office/drawing/2014/main" id="{E8BB7D07-B4ED-419C-A6DA-2BDDB5880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7586" y="2809470"/>
            <a:ext cx="914400" cy="9144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3193C531-4D19-4FA0-8233-1B44D77DAE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0195" y="2760921"/>
            <a:ext cx="914400" cy="914400"/>
          </a:xfrm>
          <a:prstGeom prst="rect">
            <a:avLst/>
          </a:prstGeom>
        </p:spPr>
      </p:pic>
      <p:pic>
        <p:nvPicPr>
          <p:cNvPr id="20" name="Graphic 19" descr="Truck">
            <a:extLst>
              <a:ext uri="{FF2B5EF4-FFF2-40B4-BE49-F238E27FC236}">
                <a16:creationId xmlns:a16="http://schemas.microsoft.com/office/drawing/2014/main" id="{5DEDB0B6-1364-4B9E-8783-3EDC2C2489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77600" y="3424442"/>
            <a:ext cx="914400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720543-DA3D-4070-95C2-0064B384EE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4422" y="4550484"/>
            <a:ext cx="1712421" cy="580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52D9C0-6D51-42EB-8BAC-8D7F81BB36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34143" y="4658780"/>
            <a:ext cx="998637" cy="9435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BB338D-28B7-4156-BB25-C69B406549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23661" y="5673579"/>
            <a:ext cx="725866" cy="8811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424835-6AFF-44D8-8708-849AD0EFA7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101" y="34860"/>
            <a:ext cx="2134847" cy="1494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715A07-FB8B-43AC-9517-E648B5E138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67389" y="5656051"/>
            <a:ext cx="1970573" cy="1000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44C15A-7FC5-4D49-B5A7-B5A407F999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34422" y="5548577"/>
            <a:ext cx="1517834" cy="12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7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</p:spPr>
        <p:txBody>
          <a:bodyPr/>
          <a:lstStyle/>
          <a:p>
            <a:r>
              <a:rPr lang="en-CA" dirty="0"/>
              <a:t>¿</a:t>
            </a:r>
            <a:r>
              <a:rPr lang="en-CA" dirty="0" err="1"/>
              <a:t>Modelo</a:t>
            </a:r>
            <a:r>
              <a:rPr lang="en-CA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576028"/>
            <a:ext cx="9509760" cy="413897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8" descr="http://i2.wp.com/www.6seconds.org/wp-content/uploads/2013/06/rowing-crew-team.png?resize=300%2C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551" y="3264966"/>
            <a:ext cx="4800533" cy="3024336"/>
          </a:xfrm>
          <a:prstGeom prst="rect">
            <a:avLst/>
          </a:prstGeom>
          <a:noFill/>
        </p:spPr>
      </p:pic>
      <p:pic>
        <p:nvPicPr>
          <p:cNvPr id="5" name="Picture 2" descr="http://blog.timesunion.com/capitol/files/2008/12/char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729" y="343899"/>
            <a:ext cx="2178457" cy="245773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548" y="3264966"/>
            <a:ext cx="4521558" cy="3024336"/>
          </a:xfrm>
          <a:prstGeom prst="rect">
            <a:avLst/>
          </a:prstGeom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17CAA205-BBAD-4ABB-A5CF-DF9E2F594FA6}"/>
              </a:ext>
            </a:extLst>
          </p:cNvPr>
          <p:cNvSpPr/>
          <p:nvPr/>
        </p:nvSpPr>
        <p:spPr>
          <a:xfrm>
            <a:off x="3213460" y="-125083"/>
            <a:ext cx="5447460" cy="3554083"/>
          </a:xfrm>
          <a:prstGeom prst="mathMultiply">
            <a:avLst>
              <a:gd name="adj1" fmla="val 4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84" y="109268"/>
            <a:ext cx="9735196" cy="1023668"/>
          </a:xfrm>
        </p:spPr>
        <p:txBody>
          <a:bodyPr/>
          <a:lstStyle/>
          <a:p>
            <a:r>
              <a:rPr lang="en-US" dirty="0" err="1"/>
              <a:t>Objectivos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917" y="1305464"/>
            <a:ext cx="10760015" cy="565317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Unir los </a:t>
            </a:r>
            <a:r>
              <a:rPr lang="es-ES" sz="2400" b="1" u="sng" dirty="0">
                <a:solidFill>
                  <a:srgbClr val="FF0000"/>
                </a:solidFill>
              </a:rPr>
              <a:t>retos/necesidades locales </a:t>
            </a:r>
            <a:r>
              <a:rPr lang="es-ES" sz="2400" b="1" dirty="0">
                <a:solidFill>
                  <a:srgbClr val="FF0000"/>
                </a:solidFill>
              </a:rPr>
              <a:t>a las líneas  de investigación  y </a:t>
            </a:r>
            <a:r>
              <a:rPr lang="es-ES" sz="2400" b="1" u="sng" dirty="0">
                <a:solidFill>
                  <a:srgbClr val="FF0000"/>
                </a:solidFill>
              </a:rPr>
              <a:t>recursos regionales, nacionales, europeos </a:t>
            </a:r>
            <a:r>
              <a:rPr lang="es-ES" sz="2400" b="1" dirty="0">
                <a:solidFill>
                  <a:srgbClr val="FF0000"/>
                </a:solidFill>
              </a:rPr>
              <a:t>: horticultura, estudios cooperativos, desarrollo sostenible</a:t>
            </a:r>
          </a:p>
          <a:p>
            <a:r>
              <a:rPr lang="es-ES" sz="2400" b="1" dirty="0">
                <a:solidFill>
                  <a:srgbClr val="7030A0"/>
                </a:solidFill>
              </a:rPr>
              <a:t>“</a:t>
            </a:r>
            <a:r>
              <a:rPr lang="es-ES" sz="2400" b="1" dirty="0" err="1">
                <a:solidFill>
                  <a:srgbClr val="7030A0"/>
                </a:solidFill>
              </a:rPr>
              <a:t>Closing</a:t>
            </a:r>
            <a:r>
              <a:rPr lang="es-ES" sz="2400" b="1" dirty="0">
                <a:solidFill>
                  <a:srgbClr val="7030A0"/>
                </a:solidFill>
              </a:rPr>
              <a:t> </a:t>
            </a:r>
            <a:r>
              <a:rPr lang="es-ES" sz="2400" b="1" dirty="0" err="1">
                <a:solidFill>
                  <a:srgbClr val="7030A0"/>
                </a:solidFill>
              </a:rPr>
              <a:t>the</a:t>
            </a:r>
            <a:r>
              <a:rPr lang="es-ES" sz="2400" b="1" dirty="0">
                <a:solidFill>
                  <a:srgbClr val="7030A0"/>
                </a:solidFill>
              </a:rPr>
              <a:t> </a:t>
            </a:r>
            <a:r>
              <a:rPr lang="es-ES" sz="2400" b="1" dirty="0" err="1">
                <a:solidFill>
                  <a:srgbClr val="7030A0"/>
                </a:solidFill>
              </a:rPr>
              <a:t>research</a:t>
            </a:r>
            <a:r>
              <a:rPr lang="es-ES" sz="2400" b="1" dirty="0">
                <a:solidFill>
                  <a:srgbClr val="7030A0"/>
                </a:solidFill>
              </a:rPr>
              <a:t> and </a:t>
            </a:r>
            <a:r>
              <a:rPr lang="es-ES" sz="2400" b="1" dirty="0" err="1">
                <a:solidFill>
                  <a:srgbClr val="7030A0"/>
                </a:solidFill>
              </a:rPr>
              <a:t>innovation</a:t>
            </a:r>
            <a:r>
              <a:rPr lang="es-ES" sz="2400" b="1" dirty="0">
                <a:solidFill>
                  <a:srgbClr val="7030A0"/>
                </a:solidFill>
              </a:rPr>
              <a:t> divide”</a:t>
            </a:r>
          </a:p>
          <a:p>
            <a:r>
              <a:rPr lang="es-ES" sz="2400" b="1" dirty="0">
                <a:solidFill>
                  <a:srgbClr val="00B050"/>
                </a:solidFill>
              </a:rPr>
              <a:t>Apoyar  a investigadores de cualquier disciplina</a:t>
            </a:r>
            <a:r>
              <a:rPr lang="es-ES" sz="2400" dirty="0">
                <a:solidFill>
                  <a:srgbClr val="00B050"/>
                </a:solidFill>
              </a:rPr>
              <a:t>, que trabajen en las áreas prioritarias de Coexphal/Cátedra</a:t>
            </a:r>
            <a:r>
              <a:rPr lang="es-ES" sz="2400" b="1" dirty="0">
                <a:solidFill>
                  <a:srgbClr val="00B050"/>
                </a:solidFill>
              </a:rPr>
              <a:t>.</a:t>
            </a:r>
            <a:r>
              <a:rPr lang="es-ES" sz="2400" dirty="0">
                <a:solidFill>
                  <a:srgbClr val="00B050"/>
                </a:solidFill>
              </a:rPr>
              <a:t> </a:t>
            </a:r>
          </a:p>
          <a:p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Investigación multidisciplinar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</a:rPr>
              <a:t> que implique a múltiples agentes </a:t>
            </a: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orientada a la búsqueda de soluciones a los retos sociales, económicos, tecnológicos y ambientales</a:t>
            </a:r>
          </a:p>
          <a:p>
            <a:r>
              <a:rPr lang="es-ES" sz="2400" b="1" dirty="0">
                <a:solidFill>
                  <a:srgbClr val="FF0000"/>
                </a:solidFill>
              </a:rPr>
              <a:t>Crear trabajo para investigadores jóvenes</a:t>
            </a:r>
          </a:p>
          <a:p>
            <a:r>
              <a:rPr lang="es-ES" sz="2400" b="1" dirty="0"/>
              <a:t>Establecer redes y “</a:t>
            </a:r>
            <a:r>
              <a:rPr lang="es-ES" sz="2400" b="1" dirty="0" err="1"/>
              <a:t>clusters</a:t>
            </a:r>
            <a:r>
              <a:rPr lang="es-ES" sz="2400" b="1" dirty="0"/>
              <a:t>” de investigación –círculos virtuosos </a:t>
            </a:r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60" y="265176"/>
            <a:ext cx="9873219" cy="1088136"/>
          </a:xfrm>
        </p:spPr>
        <p:txBody>
          <a:bodyPr/>
          <a:lstStyle/>
          <a:p>
            <a:r>
              <a:rPr lang="en-CA" dirty="0" err="1"/>
              <a:t>Beneficios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03" y="1437737"/>
            <a:ext cx="10575984" cy="4899804"/>
          </a:xfrm>
        </p:spPr>
        <p:txBody>
          <a:bodyPr>
            <a:normAutofit lnSpcReduction="10000"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Apoyo institucional en la </a:t>
            </a:r>
            <a:r>
              <a:rPr lang="es-ES" sz="2400" b="1" u="sng" dirty="0">
                <a:solidFill>
                  <a:srgbClr val="002060"/>
                </a:solidFill>
              </a:rPr>
              <a:t>planificación</a:t>
            </a:r>
            <a:r>
              <a:rPr lang="es-ES" sz="2400" b="1" dirty="0">
                <a:solidFill>
                  <a:srgbClr val="002060"/>
                </a:solidFill>
              </a:rPr>
              <a:t> de la </a:t>
            </a:r>
            <a:r>
              <a:rPr lang="es-ES" sz="2400" b="1" u="sng" dirty="0">
                <a:solidFill>
                  <a:srgbClr val="002060"/>
                </a:solidFill>
              </a:rPr>
              <a:t>estrategia investigadora,</a:t>
            </a:r>
            <a:r>
              <a:rPr lang="es-ES" sz="2400" b="1" dirty="0">
                <a:solidFill>
                  <a:srgbClr val="002060"/>
                </a:solidFill>
              </a:rPr>
              <a:t>  </a:t>
            </a:r>
            <a:r>
              <a:rPr lang="es-ES" sz="2400" b="1" u="sng" dirty="0">
                <a:solidFill>
                  <a:srgbClr val="002060"/>
                </a:solidFill>
              </a:rPr>
              <a:t>consorcios y coherencia con retos y agendas de investigación</a:t>
            </a:r>
            <a:r>
              <a:rPr lang="es-ES" sz="2400" b="1" dirty="0">
                <a:solidFill>
                  <a:srgbClr val="002060"/>
                </a:solidFill>
              </a:rPr>
              <a:t>. </a:t>
            </a:r>
          </a:p>
          <a:p>
            <a:r>
              <a:rPr lang="es-ES" sz="2400" b="1" dirty="0">
                <a:solidFill>
                  <a:srgbClr val="00B050"/>
                </a:solidFill>
              </a:rPr>
              <a:t>Énfasis en la participación de las cooperativas, </a:t>
            </a:r>
            <a:r>
              <a:rPr lang="es-ES" sz="2400" b="1" dirty="0" err="1">
                <a:solidFill>
                  <a:srgbClr val="00B050"/>
                </a:solidFill>
              </a:rPr>
              <a:t>PYMEs</a:t>
            </a:r>
            <a:r>
              <a:rPr lang="es-ES" sz="2400" b="1" dirty="0">
                <a:solidFill>
                  <a:srgbClr val="00B050"/>
                </a:solidFill>
              </a:rPr>
              <a:t> en los proyectos/actividades</a:t>
            </a:r>
          </a:p>
          <a:p>
            <a:r>
              <a:rPr lang="es-ES" sz="2400" b="1" dirty="0" err="1">
                <a:solidFill>
                  <a:srgbClr val="FF0000"/>
                </a:solidFill>
              </a:rPr>
              <a:t>Clusters</a:t>
            </a:r>
            <a:r>
              <a:rPr lang="es-ES" sz="2400" b="1" dirty="0">
                <a:solidFill>
                  <a:srgbClr val="FF0000"/>
                </a:solidFill>
              </a:rPr>
              <a:t> y redes/contactos importantes entre académicos y el sector</a:t>
            </a:r>
          </a:p>
          <a:p>
            <a:r>
              <a:rPr lang="es-ES" sz="2400" b="1" dirty="0">
                <a:solidFill>
                  <a:srgbClr val="7030A0"/>
                </a:solidFill>
              </a:rPr>
              <a:t>Consolidar información y ayudar flujos de información </a:t>
            </a:r>
          </a:p>
          <a:p>
            <a:r>
              <a:rPr lang="es-ES" sz="2400" b="1" dirty="0">
                <a:solidFill>
                  <a:srgbClr val="002060"/>
                </a:solidFill>
              </a:rPr>
              <a:t>Equipos horizontales y verticales</a:t>
            </a:r>
          </a:p>
          <a:p>
            <a:r>
              <a:rPr lang="es-ES" sz="2400" b="1" dirty="0">
                <a:solidFill>
                  <a:srgbClr val="00B050"/>
                </a:solidFill>
              </a:rPr>
              <a:t>Flexibilidad en responder</a:t>
            </a:r>
          </a:p>
          <a:p>
            <a:r>
              <a:rPr lang="es-ES" sz="2400" b="1" dirty="0"/>
              <a:t>Circulo virtuoso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6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F346-3000-4C82-BB64-E32810DA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24" y="265176"/>
            <a:ext cx="10408056" cy="1088136"/>
          </a:xfrm>
        </p:spPr>
        <p:txBody>
          <a:bodyPr/>
          <a:lstStyle/>
          <a:p>
            <a:r>
              <a:rPr lang="en-US" dirty="0"/>
              <a:t>Proyectos de Investigación y </a:t>
            </a:r>
            <a:r>
              <a:rPr lang="en-US" dirty="0" err="1"/>
              <a:t>Innovación</a:t>
            </a:r>
            <a:r>
              <a:rPr lang="en-US" dirty="0"/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FE35F-4A54-45C8-BC5B-30A852465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30" y="1549764"/>
            <a:ext cx="10666850" cy="41422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IoF2020 Internet of Food and Farm</a:t>
            </a:r>
          </a:p>
          <a:p>
            <a:r>
              <a:rPr lang="en-US" dirty="0"/>
              <a:t>SmartAgriHubs (Digital Innovation Hubs- EU Network)</a:t>
            </a:r>
          </a:p>
          <a:p>
            <a:r>
              <a:rPr lang="en-US" dirty="0"/>
              <a:t>NEFERTITI (peer to peer/networks of knowledge)</a:t>
            </a:r>
          </a:p>
          <a:p>
            <a:r>
              <a:rPr lang="en-US" dirty="0" err="1"/>
              <a:t>FairShare</a:t>
            </a:r>
            <a:r>
              <a:rPr lang="en-US" dirty="0"/>
              <a:t> (digital tools for farm advisors) </a:t>
            </a:r>
          </a:p>
          <a:p>
            <a:r>
              <a:rPr lang="en-US" dirty="0"/>
              <a:t>C-BIRD y EU COOP CAMPUS </a:t>
            </a:r>
          </a:p>
          <a:p>
            <a:r>
              <a:rPr lang="en-US" dirty="0"/>
              <a:t>INT.RE.COOP (con EURICSE)</a:t>
            </a:r>
          </a:p>
          <a:p>
            <a:r>
              <a:rPr lang="en-US" dirty="0"/>
              <a:t>NEW CROPS (con Civil Society Development Foundation,  </a:t>
            </a:r>
            <a:r>
              <a:rPr lang="en-US" dirty="0" err="1"/>
              <a:t>Rumanía</a:t>
            </a:r>
            <a:r>
              <a:rPr lang="en-US" dirty="0"/>
              <a:t>)</a:t>
            </a:r>
          </a:p>
          <a:p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Operativos</a:t>
            </a:r>
            <a:r>
              <a:rPr lang="en-US" dirty="0"/>
              <a:t> y </a:t>
            </a:r>
            <a:r>
              <a:rPr lang="en-US" dirty="0" err="1"/>
              <a:t>nacionales</a:t>
            </a:r>
            <a:r>
              <a:rPr lang="en-US" dirty="0"/>
              <a:t>; </a:t>
            </a:r>
            <a:r>
              <a:rPr lang="en-US" dirty="0" err="1"/>
              <a:t>Euroempleo</a:t>
            </a:r>
            <a:r>
              <a:rPr lang="en-US" dirty="0"/>
              <a:t>, </a:t>
            </a:r>
            <a:r>
              <a:rPr lang="en-US" dirty="0" err="1"/>
              <a:t>Erasumus</a:t>
            </a:r>
            <a:r>
              <a:rPr lang="en-US" dirty="0"/>
              <a:t>+</a:t>
            </a:r>
          </a:p>
          <a:p>
            <a:r>
              <a:rPr lang="en-US" dirty="0"/>
              <a:t>Hub de </a:t>
            </a:r>
            <a:r>
              <a:rPr lang="en-US" dirty="0" err="1"/>
              <a:t>Innovación</a:t>
            </a:r>
            <a:r>
              <a:rPr lang="en-US" dirty="0"/>
              <a:t> Digital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010FE-9517-45A2-ACBA-BC2BF8578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212" y="835733"/>
            <a:ext cx="1871758" cy="1288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D2431-DA3E-4F2A-B292-854B25F62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181" y="1378782"/>
            <a:ext cx="2890366" cy="1084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2F0C0-DDA7-4572-A9B7-C80D92B5F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103" y="2765426"/>
            <a:ext cx="3261952" cy="84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1D63D-2398-4C5A-B83B-0C83A0D59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593" y="2183842"/>
            <a:ext cx="3517697" cy="920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C3FDAF-9587-40F8-BEFC-A1457ECAE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712" y="3650662"/>
            <a:ext cx="4861633" cy="771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FE4B08-7D56-45C2-8C82-4D481FA4B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2817" y="4624563"/>
            <a:ext cx="2476126" cy="886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3B9FA-B1CF-4A63-9694-0FEEF9969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2961" y="3694493"/>
            <a:ext cx="2920246" cy="724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D4C5C5-3699-440F-A3A7-97AEAB6915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2817" y="5725193"/>
            <a:ext cx="2476126" cy="1005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ACD9A2-7437-4A56-899C-04860BE62B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6270" y="5765816"/>
            <a:ext cx="1147751" cy="964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33F5DC-971D-4381-BC74-4127E70155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2006" y="5602611"/>
            <a:ext cx="2031581" cy="1203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3DE338-189C-41C8-91B4-CB6086B2CF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4887" y="5726634"/>
            <a:ext cx="1086587" cy="1068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E901D4-1F5B-47D9-AD5D-AC6976A7B5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0749" y="5794204"/>
            <a:ext cx="1201938" cy="8928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61CD51-EF30-4C3A-8719-140B5F1269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92442" y="5821140"/>
            <a:ext cx="1239406" cy="9222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ABA165-E03A-42AB-814D-598E6BCF9D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5607" y="4854127"/>
            <a:ext cx="2340004" cy="68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265176"/>
            <a:ext cx="10402305" cy="1088136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prstClr val="black"/>
                </a:solidFill>
              </a:rPr>
              <a:t>Participación</a:t>
            </a:r>
            <a:r>
              <a:rPr lang="en-GB" sz="2400" dirty="0">
                <a:solidFill>
                  <a:prstClr val="black"/>
                </a:solidFill>
              </a:rPr>
              <a:t>, por </a:t>
            </a:r>
            <a:r>
              <a:rPr lang="en-GB" sz="2400" dirty="0" err="1">
                <a:solidFill>
                  <a:prstClr val="black"/>
                </a:solidFill>
              </a:rPr>
              <a:t>invitación</a:t>
            </a:r>
            <a:r>
              <a:rPr lang="en-GB" sz="2400" dirty="0">
                <a:solidFill>
                  <a:prstClr val="black"/>
                </a:solidFill>
              </a:rPr>
              <a:t> o </a:t>
            </a:r>
            <a:r>
              <a:rPr lang="en-GB" sz="2400" dirty="0" err="1">
                <a:solidFill>
                  <a:prstClr val="black"/>
                </a:solidFill>
              </a:rPr>
              <a:t>nombramiento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dirty="0" err="1">
                <a:solidFill>
                  <a:prstClr val="black"/>
                </a:solidFill>
              </a:rPr>
              <a:t>en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foros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dirty="0" err="1">
                <a:solidFill>
                  <a:prstClr val="black"/>
                </a:solidFill>
              </a:rPr>
              <a:t>comisiones</a:t>
            </a:r>
            <a:r>
              <a:rPr lang="en-GB" sz="2400" dirty="0">
                <a:solidFill>
                  <a:prstClr val="black"/>
                </a:solidFill>
              </a:rPr>
              <a:t> o </a:t>
            </a:r>
            <a:r>
              <a:rPr lang="en-GB" sz="2400" dirty="0" err="1">
                <a:solidFill>
                  <a:prstClr val="black"/>
                </a:solidFill>
              </a:rPr>
              <a:t>comités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internacionales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orientados</a:t>
            </a:r>
            <a:r>
              <a:rPr lang="en-GB" sz="2400" dirty="0">
                <a:solidFill>
                  <a:prstClr val="black"/>
                </a:solidFill>
              </a:rPr>
              <a:t> a la </a:t>
            </a:r>
            <a:r>
              <a:rPr lang="en-GB" sz="2400" dirty="0" err="1">
                <a:solidFill>
                  <a:prstClr val="black"/>
                </a:solidFill>
              </a:rPr>
              <a:t>elaboración</a:t>
            </a:r>
            <a:r>
              <a:rPr lang="en-GB" sz="2400" dirty="0">
                <a:solidFill>
                  <a:prstClr val="black"/>
                </a:solidFill>
              </a:rPr>
              <a:t> de </a:t>
            </a:r>
            <a:r>
              <a:rPr lang="en-GB" sz="2400" dirty="0" err="1">
                <a:solidFill>
                  <a:prstClr val="black"/>
                </a:solidFill>
              </a:rPr>
              <a:t>políticas</a:t>
            </a:r>
            <a:r>
              <a:rPr lang="en-GB" sz="2400" dirty="0">
                <a:solidFill>
                  <a:prstClr val="black"/>
                </a:solidFill>
              </a:rPr>
              <a:t> y </a:t>
            </a:r>
            <a:r>
              <a:rPr lang="en-GB" sz="2400" dirty="0" err="1">
                <a:solidFill>
                  <a:prstClr val="black"/>
                </a:solidFill>
              </a:rPr>
              <a:t>líneas</a:t>
            </a:r>
            <a:r>
              <a:rPr lang="en-GB" sz="2400" dirty="0">
                <a:solidFill>
                  <a:prstClr val="black"/>
                </a:solidFill>
              </a:rPr>
              <a:t> de </a:t>
            </a:r>
            <a:r>
              <a:rPr lang="en-GB" sz="2400" dirty="0" err="1">
                <a:solidFill>
                  <a:prstClr val="black"/>
                </a:solidFill>
              </a:rPr>
              <a:t>investigación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en</a:t>
            </a:r>
            <a:r>
              <a:rPr lang="en-GB" sz="2400" dirty="0">
                <a:solidFill>
                  <a:prstClr val="black"/>
                </a:solidFill>
              </a:rPr>
              <a:t> el </a:t>
            </a:r>
            <a:r>
              <a:rPr lang="en-GB" sz="2400" dirty="0" err="1">
                <a:solidFill>
                  <a:prstClr val="black"/>
                </a:solidFill>
              </a:rPr>
              <a:t>marco</a:t>
            </a:r>
            <a:r>
              <a:rPr lang="en-GB" sz="2400" dirty="0">
                <a:solidFill>
                  <a:prstClr val="black"/>
                </a:solidFill>
              </a:rPr>
              <a:t> de la UE/</a:t>
            </a:r>
            <a:r>
              <a:rPr lang="en-GB" sz="2400" dirty="0" err="1">
                <a:solidFill>
                  <a:prstClr val="black"/>
                </a:solidFill>
              </a:rPr>
              <a:t>internacional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572767"/>
            <a:ext cx="11536392" cy="5092575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The Economist</a:t>
            </a:r>
            <a:r>
              <a:rPr lang="en-GB" dirty="0">
                <a:solidFill>
                  <a:schemeClr val="tx1"/>
                </a:solidFill>
              </a:rPr>
              <a:t>: Grupo de </a:t>
            </a:r>
            <a:r>
              <a:rPr lang="en-GB" dirty="0" err="1">
                <a:solidFill>
                  <a:schemeClr val="tx1"/>
                </a:solidFill>
              </a:rPr>
              <a:t>expertos</a:t>
            </a:r>
            <a:r>
              <a:rPr lang="en-GB" dirty="0">
                <a:solidFill>
                  <a:schemeClr val="tx1"/>
                </a:solidFill>
              </a:rPr>
              <a:t> The Good Bank: A concept for improving the global financing industry</a:t>
            </a:r>
          </a:p>
          <a:p>
            <a:pPr marL="502920" indent="-4572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Grupo de </a:t>
            </a:r>
            <a:r>
              <a:rPr lang="en-GB" dirty="0" err="1">
                <a:solidFill>
                  <a:schemeClr val="tx1"/>
                </a:solidFill>
              </a:rPr>
              <a:t>expertos</a:t>
            </a:r>
            <a:r>
              <a:rPr lang="en-GB" dirty="0">
                <a:solidFill>
                  <a:schemeClr val="tx1"/>
                </a:solidFill>
              </a:rPr>
              <a:t>: “Cooperatives in social development” </a:t>
            </a:r>
            <a:r>
              <a:rPr lang="en-GB" dirty="0" err="1">
                <a:solidFill>
                  <a:schemeClr val="tx1"/>
                </a:solidFill>
              </a:rPr>
              <a:t>Invitación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nombramiento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b="1" dirty="0" err="1">
                <a:solidFill>
                  <a:srgbClr val="0070C0"/>
                </a:solidFill>
              </a:rPr>
              <a:t>Organización</a:t>
            </a:r>
            <a:r>
              <a:rPr lang="en-GB" b="1" dirty="0">
                <a:solidFill>
                  <a:srgbClr val="0070C0"/>
                </a:solidFill>
              </a:rPr>
              <a:t> de </a:t>
            </a:r>
            <a:r>
              <a:rPr lang="en-GB" b="1" dirty="0" err="1">
                <a:solidFill>
                  <a:srgbClr val="0070C0"/>
                </a:solidFill>
              </a:rPr>
              <a:t>Naciones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err="1">
                <a:solidFill>
                  <a:srgbClr val="0070C0"/>
                </a:solidFill>
              </a:rPr>
              <a:t>Unidas</a:t>
            </a:r>
            <a:endParaRPr lang="en-GB" b="1" dirty="0">
              <a:solidFill>
                <a:srgbClr val="0070C0"/>
              </a:solidFill>
            </a:endParaRPr>
          </a:p>
          <a:p>
            <a:pPr marL="502920" indent="-457200">
              <a:buFont typeface="Arial" pitchFamily="34" charset="0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University of Missouri’s Graduate Institute of Cooperative Leadership</a:t>
            </a:r>
            <a:r>
              <a:rPr lang="en-GB" dirty="0">
                <a:solidFill>
                  <a:srgbClr val="0070C0"/>
                </a:solidFill>
              </a:rPr>
              <a:t> (GICL)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dirty="0" err="1">
                <a:solidFill>
                  <a:schemeClr val="tx1"/>
                </a:solidFill>
              </a:rPr>
              <a:t>Invitación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nombramiento</a:t>
            </a:r>
            <a:r>
              <a:rPr lang="en-GB" dirty="0">
                <a:solidFill>
                  <a:schemeClr val="tx1"/>
                </a:solidFill>
              </a:rPr>
              <a:t> “Enhancing Development effectiveness through Cooperative agribusiness”,(</a:t>
            </a:r>
            <a:r>
              <a:rPr lang="en-GB" dirty="0" err="1">
                <a:solidFill>
                  <a:schemeClr val="tx1"/>
                </a:solidFill>
              </a:rPr>
              <a:t>Adis</a:t>
            </a:r>
            <a:r>
              <a:rPr lang="en-GB" dirty="0">
                <a:solidFill>
                  <a:schemeClr val="tx1"/>
                </a:solidFill>
              </a:rPr>
              <a:t> Ababa, </a:t>
            </a:r>
            <a:r>
              <a:rPr lang="en-GB" dirty="0" err="1">
                <a:solidFill>
                  <a:schemeClr val="tx1"/>
                </a:solidFill>
              </a:rPr>
              <a:t>Etiopía</a:t>
            </a:r>
            <a:r>
              <a:rPr lang="en-GB" dirty="0">
                <a:solidFill>
                  <a:schemeClr val="tx1"/>
                </a:solidFill>
              </a:rPr>
              <a:t>): US Overseas Cooperative Development Council (OCDC) based in Washington, DC; the International </a:t>
            </a:r>
            <a:r>
              <a:rPr lang="en-GB" dirty="0" err="1">
                <a:solidFill>
                  <a:schemeClr val="tx1"/>
                </a:solidFill>
              </a:rPr>
              <a:t>Center</a:t>
            </a:r>
            <a:r>
              <a:rPr lang="en-GB" dirty="0">
                <a:solidFill>
                  <a:schemeClr val="tx1"/>
                </a:solidFill>
              </a:rPr>
              <a:t> for Tropical Agriculture (CIAT, CGIAR) Kampala, Uganda</a:t>
            </a:r>
          </a:p>
          <a:p>
            <a:pPr marL="502920" indent="-457200">
              <a:buFont typeface="Arial" pitchFamily="34" charset="0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Forum "The Economic Reality of Cooperatives in Start-Up or Expansion Phase” </a:t>
            </a:r>
            <a:r>
              <a:rPr lang="en-GB" dirty="0" err="1">
                <a:solidFill>
                  <a:schemeClr val="tx1"/>
                </a:solidFill>
              </a:rPr>
              <a:t>invitación</a:t>
            </a:r>
            <a:r>
              <a:rPr lang="en-GB" dirty="0">
                <a:solidFill>
                  <a:schemeClr val="tx1"/>
                </a:solidFill>
              </a:rPr>
              <a:t> del </a:t>
            </a:r>
            <a:r>
              <a:rPr lang="en-GB" b="1" dirty="0">
                <a:solidFill>
                  <a:srgbClr val="0070C0"/>
                </a:solidFill>
              </a:rPr>
              <a:t>International Summit of Cooperatives – Quebec </a:t>
            </a:r>
            <a:r>
              <a:rPr lang="en-GB" dirty="0">
                <a:solidFill>
                  <a:schemeClr val="tx1"/>
                </a:solidFill>
              </a:rPr>
              <a:t>2016 (11-13 de </a:t>
            </a:r>
            <a:r>
              <a:rPr lang="en-GB" dirty="0" err="1">
                <a:solidFill>
                  <a:schemeClr val="tx1"/>
                </a:solidFill>
              </a:rPr>
              <a:t>octubre</a:t>
            </a:r>
            <a:r>
              <a:rPr lang="en-GB" dirty="0">
                <a:solidFill>
                  <a:schemeClr val="tx1"/>
                </a:solidFill>
              </a:rPr>
              <a:t> 2016)</a:t>
            </a:r>
          </a:p>
          <a:p>
            <a:pPr marL="502920" indent="-457200">
              <a:buFont typeface="Arial" pitchFamily="34" charset="0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CIRIEC International. International Scientific Commission </a:t>
            </a:r>
            <a:r>
              <a:rPr lang="en-GB" dirty="0">
                <a:solidFill>
                  <a:schemeClr val="tx1"/>
                </a:solidFill>
              </a:rPr>
              <a:t>Member. </a:t>
            </a:r>
          </a:p>
          <a:p>
            <a:pPr marL="502920" indent="-457200">
              <a:buFont typeface="Arial" pitchFamily="34" charset="0"/>
              <a:buAutoNum type="arabicPeriod"/>
            </a:pPr>
            <a:r>
              <a:rPr lang="en-GB" b="1" dirty="0" err="1">
                <a:solidFill>
                  <a:srgbClr val="0070C0"/>
                </a:solidFill>
              </a:rPr>
              <a:t>Alianza</a:t>
            </a:r>
            <a:r>
              <a:rPr lang="en-GB" b="1" dirty="0">
                <a:solidFill>
                  <a:srgbClr val="0070C0"/>
                </a:solidFill>
              </a:rPr>
              <a:t> Internacional de </a:t>
            </a:r>
            <a:r>
              <a:rPr lang="en-GB" b="1" dirty="0" err="1">
                <a:solidFill>
                  <a:srgbClr val="0070C0"/>
                </a:solidFill>
              </a:rPr>
              <a:t>Cooperativas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a) </a:t>
            </a:r>
            <a:r>
              <a:rPr lang="en-GB" dirty="0" err="1">
                <a:solidFill>
                  <a:schemeClr val="tx1"/>
                </a:solidFill>
              </a:rPr>
              <a:t>Presidente</a:t>
            </a:r>
            <a:r>
              <a:rPr lang="en-GB" dirty="0">
                <a:solidFill>
                  <a:schemeClr val="tx1"/>
                </a:solidFill>
              </a:rPr>
              <a:t> del </a:t>
            </a:r>
            <a:r>
              <a:rPr lang="en-GB" dirty="0" err="1">
                <a:solidFill>
                  <a:schemeClr val="tx1"/>
                </a:solidFill>
              </a:rPr>
              <a:t>Comité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Europeo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investigación</a:t>
            </a:r>
            <a:r>
              <a:rPr lang="en-GB" dirty="0">
                <a:solidFill>
                  <a:schemeClr val="tx1"/>
                </a:solidFill>
              </a:rPr>
              <a:t> de la International Co-operative Alliance; b) Vice-</a:t>
            </a:r>
            <a:r>
              <a:rPr lang="en-GB" dirty="0" err="1">
                <a:solidFill>
                  <a:schemeClr val="tx1"/>
                </a:solidFill>
              </a:rPr>
              <a:t>presidente</a:t>
            </a:r>
            <a:r>
              <a:rPr lang="en-GB" dirty="0">
                <a:solidFill>
                  <a:schemeClr val="tx1"/>
                </a:solidFill>
              </a:rPr>
              <a:t> del </a:t>
            </a:r>
            <a:r>
              <a:rPr lang="en-GB" dirty="0" err="1">
                <a:solidFill>
                  <a:schemeClr val="tx1"/>
                </a:solidFill>
              </a:rPr>
              <a:t>Comité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internacional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investigación</a:t>
            </a:r>
            <a:r>
              <a:rPr lang="en-GB" dirty="0">
                <a:solidFill>
                  <a:schemeClr val="tx1"/>
                </a:solidFill>
              </a:rPr>
              <a:t> de la International Co-operative Alliance c) </a:t>
            </a:r>
            <a:r>
              <a:rPr lang="en-GB" dirty="0" err="1">
                <a:solidFill>
                  <a:schemeClr val="tx1"/>
                </a:solidFill>
              </a:rPr>
              <a:t>Comité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internacional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planificación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año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internacional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cooperativas</a:t>
            </a:r>
            <a:r>
              <a:rPr lang="en-GB" dirty="0">
                <a:solidFill>
                  <a:schemeClr val="tx1"/>
                </a:solidFill>
              </a:rPr>
              <a:t>, etc.   </a:t>
            </a:r>
          </a:p>
          <a:p>
            <a:pPr marL="502920" indent="-457200">
              <a:buFont typeface="Arial" pitchFamily="34" charset="0"/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pPr marL="502920" indent="-457200">
              <a:buFont typeface="Arial" pitchFamily="34" charset="0"/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pPr marL="502920" indent="-457200">
              <a:buFont typeface="Arial" pitchFamily="34" charset="0"/>
              <a:buAutoNum type="arabicPeriod"/>
            </a:pPr>
            <a:endParaRPr lang="en-GB" dirty="0"/>
          </a:p>
          <a:p>
            <a:pPr marL="502920" indent="-457200">
              <a:buFont typeface="Arial" pitchFamily="34" charset="0"/>
              <a:buAutoNum type="arabicPeriod"/>
            </a:pPr>
            <a:endParaRPr lang="en-GB" dirty="0"/>
          </a:p>
          <a:p>
            <a:pPr marL="4572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0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24" y="265176"/>
            <a:ext cx="11576648" cy="1552122"/>
          </a:xfrm>
        </p:spPr>
        <p:txBody>
          <a:bodyPr>
            <a:normAutofit/>
          </a:bodyPr>
          <a:lstStyle/>
          <a:p>
            <a:r>
              <a:rPr lang="en-GB" dirty="0"/>
              <a:t>EU/Internacional cont. (</a:t>
            </a:r>
            <a:r>
              <a:rPr lang="en-GB" dirty="0" err="1"/>
              <a:t>ejemplos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23" y="1685026"/>
            <a:ext cx="11530641" cy="50953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>
                <a:solidFill>
                  <a:schemeClr val="tx1"/>
                </a:solidFill>
              </a:rPr>
              <a:t>1. EIP-AGRI Focus Groups:  a)  </a:t>
            </a:r>
            <a:r>
              <a:rPr lang="en-GB" dirty="0">
                <a:solidFill>
                  <a:srgbClr val="0070C0"/>
                </a:solidFill>
              </a:rPr>
              <a:t>“Benchmarking of farm productivity and sustainability performances”</a:t>
            </a:r>
            <a:r>
              <a:rPr lang="en-GB" dirty="0">
                <a:solidFill>
                  <a:schemeClr val="tx1"/>
                </a:solidFill>
              </a:rPr>
              <a:t> &amp; b</a:t>
            </a:r>
            <a:r>
              <a:rPr lang="en-GB" dirty="0">
                <a:solidFill>
                  <a:srgbClr val="0070C0"/>
                </a:solidFill>
              </a:rPr>
              <a:t>) 'Data Sharing Models’    </a:t>
            </a:r>
            <a:r>
              <a:rPr lang="en-GB" dirty="0">
                <a:solidFill>
                  <a:schemeClr val="tx1"/>
                </a:solidFill>
              </a:rPr>
              <a:t>European Innovation Partnership – Agricultural Production and Sustainability – European Commission</a:t>
            </a:r>
          </a:p>
          <a:p>
            <a:pPr marL="45720" indent="0">
              <a:buNone/>
            </a:pPr>
            <a:r>
              <a:rPr lang="en-GB" dirty="0">
                <a:solidFill>
                  <a:schemeClr val="tx1"/>
                </a:solidFill>
              </a:rPr>
              <a:t>2.  </a:t>
            </a:r>
            <a:r>
              <a:rPr lang="en-GB" dirty="0">
                <a:solidFill>
                  <a:srgbClr val="0070C0"/>
                </a:solidFill>
              </a:rPr>
              <a:t>“Designing the Path: A strategic Approach to EU Agricultural Research and Innovation”, </a:t>
            </a:r>
            <a:r>
              <a:rPr lang="en-GB" dirty="0" err="1">
                <a:solidFill>
                  <a:schemeClr val="tx1"/>
                </a:solidFill>
              </a:rPr>
              <a:t>por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invitación</a:t>
            </a:r>
            <a:r>
              <a:rPr lang="en-GB" dirty="0">
                <a:solidFill>
                  <a:schemeClr val="tx1"/>
                </a:solidFill>
              </a:rPr>
              <a:t> de la </a:t>
            </a:r>
            <a:r>
              <a:rPr lang="en-GB" dirty="0" err="1">
                <a:solidFill>
                  <a:schemeClr val="tx1"/>
                </a:solidFill>
              </a:rPr>
              <a:t>Dirección</a:t>
            </a:r>
            <a:r>
              <a:rPr lang="en-GB" dirty="0">
                <a:solidFill>
                  <a:schemeClr val="tx1"/>
                </a:solidFill>
              </a:rPr>
              <a:t> general de Agricultura y </a:t>
            </a:r>
            <a:r>
              <a:rPr lang="en-GB" dirty="0" err="1">
                <a:solidFill>
                  <a:schemeClr val="tx1"/>
                </a:solidFill>
              </a:rPr>
              <a:t>Desarrollo</a:t>
            </a:r>
            <a:r>
              <a:rPr lang="en-GB" dirty="0">
                <a:solidFill>
                  <a:schemeClr val="tx1"/>
                </a:solidFill>
              </a:rPr>
              <a:t> Rural de la </a:t>
            </a:r>
            <a:r>
              <a:rPr lang="en-GB" dirty="0" err="1">
                <a:solidFill>
                  <a:schemeClr val="tx1"/>
                </a:solidFill>
              </a:rPr>
              <a:t>Comisión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Europea</a:t>
            </a:r>
            <a:endParaRPr lang="en-GB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GB" dirty="0">
                <a:solidFill>
                  <a:schemeClr val="tx1"/>
                </a:solidFill>
              </a:rPr>
              <a:t>3. </a:t>
            </a:r>
            <a:r>
              <a:rPr lang="en-GB" dirty="0">
                <a:solidFill>
                  <a:srgbClr val="0070C0"/>
                </a:solidFill>
              </a:rPr>
              <a:t>“Agricultural Knowledge and Innovation systems of the future” </a:t>
            </a:r>
            <a:r>
              <a:rPr lang="en-GB" dirty="0" err="1">
                <a:solidFill>
                  <a:schemeClr val="tx1"/>
                </a:solidFill>
              </a:rPr>
              <a:t>organizado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por</a:t>
            </a:r>
            <a:r>
              <a:rPr lang="en-GB" dirty="0">
                <a:solidFill>
                  <a:schemeClr val="tx1"/>
                </a:solidFill>
              </a:rPr>
              <a:t> SCAR strategic group on Agricultural Knowledge and Innovation systems of the future (AKIS) de la </a:t>
            </a:r>
            <a:r>
              <a:rPr lang="en-GB" dirty="0" err="1">
                <a:solidFill>
                  <a:schemeClr val="tx1"/>
                </a:solidFill>
              </a:rPr>
              <a:t>Dirección</a:t>
            </a:r>
            <a:r>
              <a:rPr lang="en-GB" dirty="0">
                <a:solidFill>
                  <a:schemeClr val="tx1"/>
                </a:solidFill>
              </a:rPr>
              <a:t> general de Agricultura y </a:t>
            </a:r>
            <a:r>
              <a:rPr lang="en-GB" dirty="0" err="1">
                <a:solidFill>
                  <a:schemeClr val="tx1"/>
                </a:solidFill>
              </a:rPr>
              <a:t>Desarrollo</a:t>
            </a:r>
            <a:r>
              <a:rPr lang="en-GB" dirty="0">
                <a:solidFill>
                  <a:schemeClr val="tx1"/>
                </a:solidFill>
              </a:rPr>
              <a:t> Rural de la </a:t>
            </a:r>
            <a:r>
              <a:rPr lang="en-GB" dirty="0" err="1">
                <a:solidFill>
                  <a:schemeClr val="tx1"/>
                </a:solidFill>
              </a:rPr>
              <a:t>Comisión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Europea</a:t>
            </a:r>
            <a:endParaRPr lang="en-GB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GB" dirty="0">
                <a:solidFill>
                  <a:schemeClr val="tx1"/>
                </a:solidFill>
              </a:rPr>
              <a:t>4. Workshop de la UE </a:t>
            </a:r>
            <a:r>
              <a:rPr lang="en-GB" dirty="0" err="1">
                <a:solidFill>
                  <a:schemeClr val="tx1"/>
                </a:solidFill>
              </a:rPr>
              <a:t>sobre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“Structural realities in EU agricultural: Does farm size matter?”, </a:t>
            </a:r>
            <a:r>
              <a:rPr lang="en-GB" dirty="0" err="1">
                <a:solidFill>
                  <a:schemeClr val="tx1"/>
                </a:solidFill>
              </a:rPr>
              <a:t>organizada</a:t>
            </a:r>
            <a:r>
              <a:rPr lang="en-GB" dirty="0">
                <a:solidFill>
                  <a:schemeClr val="tx1"/>
                </a:solidFill>
              </a:rPr>
              <a:t> por </a:t>
            </a:r>
            <a:r>
              <a:rPr lang="en-GB" dirty="0" err="1">
                <a:solidFill>
                  <a:schemeClr val="tx1"/>
                </a:solidFill>
              </a:rPr>
              <a:t>invitación</a:t>
            </a:r>
            <a:r>
              <a:rPr lang="en-GB" dirty="0">
                <a:solidFill>
                  <a:schemeClr val="tx1"/>
                </a:solidFill>
              </a:rPr>
              <a:t> de la </a:t>
            </a:r>
            <a:r>
              <a:rPr lang="en-GB" dirty="0" err="1">
                <a:solidFill>
                  <a:schemeClr val="tx1"/>
                </a:solidFill>
              </a:rPr>
              <a:t>Dirección</a:t>
            </a:r>
            <a:r>
              <a:rPr lang="en-GB" dirty="0">
                <a:solidFill>
                  <a:schemeClr val="tx1"/>
                </a:solidFill>
              </a:rPr>
              <a:t> general de Agricultura y Desarrollo Rural de la </a:t>
            </a:r>
            <a:r>
              <a:rPr lang="en-GB" dirty="0" err="1">
                <a:solidFill>
                  <a:schemeClr val="tx1"/>
                </a:solidFill>
              </a:rPr>
              <a:t>Comisión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Europea</a:t>
            </a:r>
            <a:endParaRPr lang="en-GB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GB" dirty="0">
                <a:solidFill>
                  <a:srgbClr val="0070C0"/>
                </a:solidFill>
              </a:rPr>
              <a:t>5. EU Study Group on Popular-Cooperative Banks</a:t>
            </a:r>
            <a:r>
              <a:rPr lang="en-GB" dirty="0">
                <a:solidFill>
                  <a:prstClr val="black"/>
                </a:solidFill>
              </a:rPr>
              <a:t>, Roma (Italia), </a:t>
            </a:r>
            <a:r>
              <a:rPr lang="en-GB" dirty="0" err="1">
                <a:solidFill>
                  <a:prstClr val="black"/>
                </a:solidFill>
              </a:rPr>
              <a:t>Invitación</a:t>
            </a:r>
            <a:r>
              <a:rPr lang="en-GB" dirty="0">
                <a:solidFill>
                  <a:prstClr val="black"/>
                </a:solidFill>
              </a:rPr>
              <a:t>/</a:t>
            </a:r>
            <a:r>
              <a:rPr lang="en-GB" dirty="0" err="1">
                <a:solidFill>
                  <a:prstClr val="black"/>
                </a:solidFill>
              </a:rPr>
              <a:t>nombramiento</a:t>
            </a:r>
            <a:r>
              <a:rPr lang="en-GB" dirty="0">
                <a:solidFill>
                  <a:prstClr val="black"/>
                </a:solidFill>
              </a:rPr>
              <a:t>: </a:t>
            </a:r>
            <a:r>
              <a:rPr lang="en-GB" dirty="0" err="1">
                <a:solidFill>
                  <a:prstClr val="black"/>
                </a:solidFill>
              </a:rPr>
              <a:t>Associaziones</a:t>
            </a:r>
            <a:r>
              <a:rPr lang="en-GB" dirty="0">
                <a:solidFill>
                  <a:prstClr val="black"/>
                </a:solidFill>
              </a:rPr>
              <a:t> Nazionale Fra Le </a:t>
            </a:r>
            <a:r>
              <a:rPr lang="en-GB" dirty="0" err="1">
                <a:solidFill>
                  <a:prstClr val="black"/>
                </a:solidFill>
              </a:rPr>
              <a:t>Banche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Populari</a:t>
            </a:r>
            <a:r>
              <a:rPr lang="en-GB" dirty="0">
                <a:solidFill>
                  <a:prstClr val="black"/>
                </a:solidFill>
              </a:rPr>
              <a:t> (Italia)</a:t>
            </a:r>
          </a:p>
          <a:p>
            <a:pPr marL="45720" indent="0">
              <a:buNone/>
            </a:pPr>
            <a:r>
              <a:rPr lang="en-CA" dirty="0">
                <a:solidFill>
                  <a:schemeClr val="tx1"/>
                </a:solidFill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Cajasol</a:t>
            </a:r>
            <a:r>
              <a:rPr lang="en-GB" dirty="0">
                <a:solidFill>
                  <a:schemeClr val="tx1"/>
                </a:solidFill>
              </a:rPr>
              <a:t>- </a:t>
            </a:r>
            <a:r>
              <a:rPr lang="en-GB" dirty="0" err="1">
                <a:solidFill>
                  <a:schemeClr val="tx1"/>
                </a:solidFill>
              </a:rPr>
              <a:t>Innovación</a:t>
            </a:r>
            <a:r>
              <a:rPr lang="en-GB" dirty="0">
                <a:solidFill>
                  <a:schemeClr val="tx1"/>
                </a:solidFill>
              </a:rPr>
              <a:t>, dimension y </a:t>
            </a:r>
            <a:r>
              <a:rPr lang="en-GB" dirty="0" err="1">
                <a:solidFill>
                  <a:schemeClr val="tx1"/>
                </a:solidFill>
              </a:rPr>
              <a:t>cooperativas</a:t>
            </a:r>
            <a:r>
              <a:rPr lang="en-GB" dirty="0">
                <a:solidFill>
                  <a:schemeClr val="tx1"/>
                </a:solidFill>
              </a:rPr>
              <a:t>, etc. </a:t>
            </a: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3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0</TotalTime>
  <Words>801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Ocean 16x9</vt:lpstr>
      <vt:lpstr>Office Theme</vt:lpstr>
      <vt:lpstr>Presentación, proyectos &amp; actividades Cátedra COEXPHAL-UAL </vt:lpstr>
      <vt:lpstr>COEXPHAL es la asociación de productores de Almería (70% cooperativas)  Importancia de la investigación en Almería en el sector de la horticultura, estudios cooperativos y desarrollo sostenible</vt:lpstr>
      <vt:lpstr>Cluster Agro-Industrial-Tec de Almería   </vt:lpstr>
      <vt:lpstr>¿Modelo?</vt:lpstr>
      <vt:lpstr>Objectivos</vt:lpstr>
      <vt:lpstr>Beneficios</vt:lpstr>
      <vt:lpstr>Proyectos de Investigación y Innovación …</vt:lpstr>
      <vt:lpstr>Participación, por invitación o nombramiento, en foros, comisiones o comités internacionales orientados a la elaboración de políticas y líneas de investigación en el marco de la UE/internacional.</vt:lpstr>
      <vt:lpstr>EU/Internacional cont. (ejemplos) </vt:lpstr>
      <vt:lpstr>    Gracias. Las colaboraciones son bienvenidas….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2017-02-28T15:21:50Z</dcterms:created>
  <dcterms:modified xsi:type="dcterms:W3CDTF">2019-12-11T22:01:02Z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