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435" r:id="rId4"/>
    <p:sldId id="348" r:id="rId5"/>
    <p:sldId id="436" r:id="rId6"/>
    <p:sldId id="438" r:id="rId7"/>
    <p:sldId id="437" r:id="rId8"/>
    <p:sldId id="394" r:id="rId9"/>
    <p:sldId id="439" r:id="rId10"/>
    <p:sldId id="453" r:id="rId11"/>
    <p:sldId id="440" r:id="rId12"/>
    <p:sldId id="441" r:id="rId13"/>
    <p:sldId id="442" r:id="rId14"/>
    <p:sldId id="451" r:id="rId15"/>
    <p:sldId id="452" r:id="rId16"/>
    <p:sldId id="443" r:id="rId17"/>
    <p:sldId id="411" r:id="rId18"/>
    <p:sldId id="444" r:id="rId19"/>
    <p:sldId id="445" r:id="rId20"/>
    <p:sldId id="447" r:id="rId21"/>
    <p:sldId id="446" r:id="rId22"/>
    <p:sldId id="448" r:id="rId23"/>
    <p:sldId id="449" r:id="rId24"/>
    <p:sldId id="450" r:id="rId25"/>
    <p:sldId id="410" r:id="rId26"/>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64516" autoAdjust="0"/>
  </p:normalViewPr>
  <p:slideViewPr>
    <p:cSldViewPr snapToGrid="0" snapToObjects="1">
      <p:cViewPr varScale="1">
        <p:scale>
          <a:sx n="62" d="100"/>
          <a:sy n="62" d="100"/>
        </p:scale>
        <p:origin x="677"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46400" cy="49800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68E24818-A051-4663-83AA-EDB23AA50AD2}" type="datetimeFigureOut">
              <a:rPr lang="es-ES" smtClean="0"/>
              <a:pPr/>
              <a:t>11/12/2019</a:t>
            </a:fld>
            <a:endParaRPr lang="es-ES"/>
          </a:p>
        </p:txBody>
      </p:sp>
      <p:sp>
        <p:nvSpPr>
          <p:cNvPr id="4" name="Marcador de pie de página 3"/>
          <p:cNvSpPr>
            <a:spLocks noGrp="1"/>
          </p:cNvSpPr>
          <p:nvPr>
            <p:ph type="ftr" sz="quarter" idx="2"/>
          </p:nvPr>
        </p:nvSpPr>
        <p:spPr>
          <a:xfrm>
            <a:off x="2" y="9428630"/>
            <a:ext cx="2946400" cy="49800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650E9F29-54FE-479B-80B3-D174CB9903EA}" type="slidenum">
              <a:rPr lang="es-ES" smtClean="0"/>
              <a:pPr/>
              <a:t>‹Nº›</a:t>
            </a:fld>
            <a:endParaRPr lang="es-ES"/>
          </a:p>
        </p:txBody>
      </p:sp>
    </p:spTree>
    <p:extLst>
      <p:ext uri="{BB962C8B-B14F-4D97-AF65-F5344CB8AC3E}">
        <p14:creationId xmlns:p14="http://schemas.microsoft.com/office/powerpoint/2010/main" val="281503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072" cy="49800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1002" y="0"/>
            <a:ext cx="2945072" cy="498008"/>
          </a:xfrm>
          <a:prstGeom prst="rect">
            <a:avLst/>
          </a:prstGeom>
        </p:spPr>
        <p:txBody>
          <a:bodyPr vert="horz" lIns="91440" tIns="45720" rIns="91440" bIns="45720" rtlCol="0"/>
          <a:lstStyle>
            <a:lvl1pPr algn="r">
              <a:defRPr sz="1200"/>
            </a:lvl1pPr>
          </a:lstStyle>
          <a:p>
            <a:fld id="{5538B3FD-0763-4519-B8C0-0792D4BF61DA}" type="datetimeFigureOut">
              <a:rPr lang="es-ES" smtClean="0"/>
              <a:pPr/>
              <a:t>11/12/2019</a:t>
            </a:fld>
            <a:endParaRPr lang="es-ES"/>
          </a:p>
        </p:txBody>
      </p:sp>
      <p:sp>
        <p:nvSpPr>
          <p:cNvPr id="4" name="Marcador de imagen de diapositiva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0252" y="4777368"/>
            <a:ext cx="5437179" cy="390904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630"/>
            <a:ext cx="2945072" cy="49800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1002" y="9428630"/>
            <a:ext cx="2945072" cy="498008"/>
          </a:xfrm>
          <a:prstGeom prst="rect">
            <a:avLst/>
          </a:prstGeom>
        </p:spPr>
        <p:txBody>
          <a:bodyPr vert="horz" lIns="91440" tIns="45720" rIns="91440" bIns="45720" rtlCol="0" anchor="b"/>
          <a:lstStyle>
            <a:lvl1pPr algn="r">
              <a:defRPr sz="1200"/>
            </a:lvl1pPr>
          </a:lstStyle>
          <a:p>
            <a:fld id="{72CE5D14-B0AF-417F-AAB2-8850425B4CAD}" type="slidenum">
              <a:rPr lang="es-ES" smtClean="0"/>
              <a:pPr/>
              <a:t>‹Nº›</a:t>
            </a:fld>
            <a:endParaRPr lang="es-ES"/>
          </a:p>
        </p:txBody>
      </p:sp>
    </p:spTree>
    <p:extLst>
      <p:ext uri="{BB962C8B-B14F-4D97-AF65-F5344CB8AC3E}">
        <p14:creationId xmlns:p14="http://schemas.microsoft.com/office/powerpoint/2010/main" val="63353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CE5D14-B0AF-417F-AAB2-8850425B4CAD}" type="slidenum">
              <a:rPr lang="es-ES" smtClean="0"/>
              <a:pPr/>
              <a:t>1</a:t>
            </a:fld>
            <a:endParaRPr lang="es-ES"/>
          </a:p>
        </p:txBody>
      </p:sp>
    </p:spTree>
    <p:extLst>
      <p:ext uri="{BB962C8B-B14F-4D97-AF65-F5344CB8AC3E}">
        <p14:creationId xmlns:p14="http://schemas.microsoft.com/office/powerpoint/2010/main" val="105045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11</a:t>
            </a:fld>
            <a:endParaRPr lang="es-ES"/>
          </a:p>
        </p:txBody>
      </p:sp>
    </p:spTree>
    <p:extLst>
      <p:ext uri="{BB962C8B-B14F-4D97-AF65-F5344CB8AC3E}">
        <p14:creationId xmlns:p14="http://schemas.microsoft.com/office/powerpoint/2010/main" val="317343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12</a:t>
            </a:fld>
            <a:endParaRPr lang="es-ES"/>
          </a:p>
        </p:txBody>
      </p:sp>
    </p:spTree>
    <p:extLst>
      <p:ext uri="{BB962C8B-B14F-4D97-AF65-F5344CB8AC3E}">
        <p14:creationId xmlns:p14="http://schemas.microsoft.com/office/powerpoint/2010/main" val="395302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13</a:t>
            </a:fld>
            <a:endParaRPr lang="es-ES"/>
          </a:p>
        </p:txBody>
      </p:sp>
    </p:spTree>
    <p:extLst>
      <p:ext uri="{BB962C8B-B14F-4D97-AF65-F5344CB8AC3E}">
        <p14:creationId xmlns:p14="http://schemas.microsoft.com/office/powerpoint/2010/main" val="247120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14</a:t>
            </a:fld>
            <a:endParaRPr lang="es-ES"/>
          </a:p>
        </p:txBody>
      </p:sp>
    </p:spTree>
    <p:extLst>
      <p:ext uri="{BB962C8B-B14F-4D97-AF65-F5344CB8AC3E}">
        <p14:creationId xmlns:p14="http://schemas.microsoft.com/office/powerpoint/2010/main" val="2641988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 altLang="es-ES"/>
              <a:t>Personaje del año</a:t>
            </a:r>
          </a:p>
          <a:p>
            <a:pPr>
              <a:lnSpc>
                <a:spcPct val="90000"/>
              </a:lnSpc>
            </a:pPr>
            <a:r>
              <a:rPr lang="es-ES" altLang="es-ES"/>
              <a:t>Compañía</a:t>
            </a:r>
          </a:p>
          <a:p>
            <a:pPr>
              <a:lnSpc>
                <a:spcPct val="90000"/>
              </a:lnSpc>
            </a:pPr>
            <a:r>
              <a:rPr lang="es-ES" altLang="es-ES"/>
              <a:t>Universidad en la que estudió</a:t>
            </a:r>
          </a:p>
          <a:p>
            <a:pPr>
              <a:lnSpc>
                <a:spcPct val="90000"/>
              </a:lnSpc>
            </a:pPr>
            <a:r>
              <a:rPr lang="es-ES" altLang="es-ES"/>
              <a:t>ARWU 2013</a:t>
            </a:r>
          </a:p>
          <a:p>
            <a:pPr>
              <a:lnSpc>
                <a:spcPct val="90000"/>
              </a:lnSpc>
            </a:pPr>
            <a:r>
              <a:rPr lang="es-ES" altLang="es-ES"/>
              <a:t>TOPS SHANGAI 500</a:t>
            </a:r>
          </a:p>
          <a:p>
            <a:pPr>
              <a:lnSpc>
                <a:spcPct val="90000"/>
              </a:lnSpc>
            </a:pPr>
            <a:r>
              <a:rPr lang="es-ES" altLang="es-ES"/>
              <a:t>AndrewGrove</a:t>
            </a:r>
          </a:p>
          <a:p>
            <a:pPr>
              <a:lnSpc>
                <a:spcPct val="90000"/>
              </a:lnSpc>
            </a:pPr>
            <a:r>
              <a:rPr lang="es-ES" altLang="es-ES"/>
              <a:t>INTEL</a:t>
            </a:r>
          </a:p>
          <a:p>
            <a:pPr>
              <a:lnSpc>
                <a:spcPct val="90000"/>
              </a:lnSpc>
            </a:pPr>
            <a:r>
              <a:rPr lang="es-ES" altLang="es-ES"/>
              <a:t>Berkeley</a:t>
            </a:r>
          </a:p>
          <a:p>
            <a:pPr>
              <a:lnSpc>
                <a:spcPct val="90000"/>
              </a:lnSpc>
            </a:pPr>
            <a:r>
              <a:rPr lang="es-ES" altLang="es-ES"/>
              <a:t>2</a:t>
            </a:r>
          </a:p>
          <a:p>
            <a:pPr>
              <a:lnSpc>
                <a:spcPct val="90000"/>
              </a:lnSpc>
            </a:pPr>
            <a:r>
              <a:rPr lang="es-ES" altLang="es-ES"/>
              <a:t>Bill Gates</a:t>
            </a:r>
          </a:p>
          <a:p>
            <a:pPr>
              <a:lnSpc>
                <a:spcPct val="90000"/>
              </a:lnSpc>
            </a:pPr>
            <a:r>
              <a:rPr lang="es-ES" altLang="es-ES"/>
              <a:t>MICROSOFT</a:t>
            </a:r>
          </a:p>
          <a:p>
            <a:pPr>
              <a:lnSpc>
                <a:spcPct val="90000"/>
              </a:lnSpc>
            </a:pPr>
            <a:r>
              <a:rPr lang="es-ES" altLang="es-ES"/>
              <a:t>Harvard</a:t>
            </a:r>
          </a:p>
          <a:p>
            <a:pPr>
              <a:lnSpc>
                <a:spcPct val="90000"/>
              </a:lnSpc>
            </a:pPr>
            <a:r>
              <a:rPr lang="es-ES" altLang="es-ES"/>
              <a:t>1</a:t>
            </a:r>
          </a:p>
          <a:p>
            <a:pPr>
              <a:lnSpc>
                <a:spcPct val="90000"/>
              </a:lnSpc>
            </a:pPr>
            <a:r>
              <a:rPr lang="es-ES" altLang="es-ES"/>
              <a:t>Jeffrey Preston</a:t>
            </a:r>
          </a:p>
          <a:p>
            <a:pPr>
              <a:lnSpc>
                <a:spcPct val="90000"/>
              </a:lnSpc>
            </a:pPr>
            <a:r>
              <a:rPr lang="es-ES" altLang="es-ES"/>
              <a:t>AMAZON</a:t>
            </a:r>
          </a:p>
          <a:p>
            <a:pPr>
              <a:lnSpc>
                <a:spcPct val="90000"/>
              </a:lnSpc>
            </a:pPr>
            <a:r>
              <a:rPr lang="es-ES" altLang="es-ES"/>
              <a:t>Princeton</a:t>
            </a:r>
          </a:p>
          <a:p>
            <a:pPr>
              <a:lnSpc>
                <a:spcPct val="90000"/>
              </a:lnSpc>
            </a:pPr>
            <a:r>
              <a:rPr lang="es-ES" altLang="es-ES"/>
              <a:t>7</a:t>
            </a:r>
          </a:p>
          <a:p>
            <a:pPr>
              <a:lnSpc>
                <a:spcPct val="90000"/>
              </a:lnSpc>
            </a:pPr>
            <a:r>
              <a:rPr lang="es-ES" altLang="es-ES"/>
              <a:t>Marl Zuckerberg</a:t>
            </a:r>
          </a:p>
          <a:p>
            <a:pPr>
              <a:lnSpc>
                <a:spcPct val="90000"/>
              </a:lnSpc>
            </a:pPr>
            <a:r>
              <a:rPr lang="es-ES" altLang="es-ES"/>
              <a:t>FACEBOOK</a:t>
            </a:r>
          </a:p>
          <a:p>
            <a:pPr>
              <a:lnSpc>
                <a:spcPct val="90000"/>
              </a:lnSpc>
            </a:pPr>
            <a:r>
              <a:rPr lang="es-ES" altLang="es-ES"/>
              <a:t>Harvard</a:t>
            </a:r>
          </a:p>
          <a:p>
            <a:pPr>
              <a:lnSpc>
                <a:spcPct val="90000"/>
              </a:lnSpc>
            </a:pPr>
            <a:r>
              <a:rPr lang="es-ES" altLang="es-ES"/>
              <a:t>1</a:t>
            </a:r>
          </a:p>
          <a:p>
            <a:pPr>
              <a:lnSpc>
                <a:spcPct val="90000"/>
              </a:lnSpc>
            </a:pPr>
            <a:r>
              <a:rPr lang="es-ES" altLang="es-ES"/>
              <a:t>Ted Turner</a:t>
            </a:r>
          </a:p>
          <a:p>
            <a:pPr>
              <a:lnSpc>
                <a:spcPct val="90000"/>
              </a:lnSpc>
            </a:pPr>
            <a:r>
              <a:rPr lang="es-ES" altLang="es-ES"/>
              <a:t>CNN</a:t>
            </a:r>
          </a:p>
          <a:p>
            <a:pPr>
              <a:lnSpc>
                <a:spcPct val="90000"/>
              </a:lnSpc>
            </a:pPr>
            <a:r>
              <a:rPr lang="es-ES" altLang="es-ES"/>
              <a:t>Brown</a:t>
            </a:r>
          </a:p>
          <a:p>
            <a:pPr>
              <a:lnSpc>
                <a:spcPct val="90000"/>
              </a:lnSpc>
            </a:pPr>
            <a:r>
              <a:rPr lang="es-ES" altLang="es-ES"/>
              <a:t>67</a:t>
            </a:r>
          </a:p>
          <a:p>
            <a:pPr>
              <a:lnSpc>
                <a:spcPct val="90000"/>
              </a:lnSpc>
            </a:pPr>
            <a:r>
              <a:rPr lang="es-ES" altLang="es-ES"/>
              <a:t>Personaje del año</a:t>
            </a:r>
          </a:p>
          <a:p>
            <a:pPr>
              <a:lnSpc>
                <a:spcPct val="90000"/>
              </a:lnSpc>
            </a:pPr>
            <a:r>
              <a:rPr lang="es-ES" altLang="es-ES"/>
              <a:t>Compañía</a:t>
            </a:r>
          </a:p>
          <a:p>
            <a:pPr>
              <a:lnSpc>
                <a:spcPct val="90000"/>
              </a:lnSpc>
            </a:pPr>
            <a:r>
              <a:rPr lang="es-ES" altLang="es-ES"/>
              <a:t>Universidad en la que estudió</a:t>
            </a:r>
          </a:p>
          <a:p>
            <a:pPr>
              <a:lnSpc>
                <a:spcPct val="90000"/>
              </a:lnSpc>
            </a:pPr>
            <a:r>
              <a:rPr lang="es-ES" altLang="es-ES"/>
              <a:t>ARWU 2013</a:t>
            </a:r>
          </a:p>
          <a:p>
            <a:pPr>
              <a:lnSpc>
                <a:spcPct val="90000"/>
              </a:lnSpc>
            </a:pPr>
            <a:r>
              <a:rPr lang="es-ES" altLang="es-ES"/>
              <a:t>TOPS SHANGAI 500</a:t>
            </a:r>
          </a:p>
          <a:p>
            <a:pPr>
              <a:lnSpc>
                <a:spcPct val="90000"/>
              </a:lnSpc>
            </a:pPr>
            <a:r>
              <a:rPr lang="es-ES" altLang="es-ES"/>
              <a:t>AndrewGrove</a:t>
            </a:r>
          </a:p>
          <a:p>
            <a:pPr>
              <a:lnSpc>
                <a:spcPct val="90000"/>
              </a:lnSpc>
            </a:pPr>
            <a:r>
              <a:rPr lang="es-ES" altLang="es-ES"/>
              <a:t>INTEL</a:t>
            </a:r>
          </a:p>
          <a:p>
            <a:pPr>
              <a:lnSpc>
                <a:spcPct val="90000"/>
              </a:lnSpc>
            </a:pPr>
            <a:r>
              <a:rPr lang="es-ES" altLang="es-ES"/>
              <a:t>Berkeley</a:t>
            </a:r>
          </a:p>
          <a:p>
            <a:pPr>
              <a:lnSpc>
                <a:spcPct val="90000"/>
              </a:lnSpc>
            </a:pPr>
            <a:r>
              <a:rPr lang="es-ES" altLang="es-ES"/>
              <a:t>2</a:t>
            </a:r>
          </a:p>
          <a:p>
            <a:pPr>
              <a:lnSpc>
                <a:spcPct val="90000"/>
              </a:lnSpc>
            </a:pPr>
            <a:r>
              <a:rPr lang="es-ES" altLang="es-ES"/>
              <a:t>Bill Gates</a:t>
            </a:r>
          </a:p>
          <a:p>
            <a:pPr>
              <a:lnSpc>
                <a:spcPct val="90000"/>
              </a:lnSpc>
            </a:pPr>
            <a:r>
              <a:rPr lang="es-ES" altLang="es-ES"/>
              <a:t>MICROSOFT</a:t>
            </a:r>
          </a:p>
          <a:p>
            <a:pPr>
              <a:lnSpc>
                <a:spcPct val="90000"/>
              </a:lnSpc>
            </a:pPr>
            <a:r>
              <a:rPr lang="es-ES" altLang="es-ES"/>
              <a:t>Harvard</a:t>
            </a:r>
          </a:p>
          <a:p>
            <a:pPr>
              <a:lnSpc>
                <a:spcPct val="90000"/>
              </a:lnSpc>
            </a:pPr>
            <a:r>
              <a:rPr lang="es-ES" altLang="es-ES"/>
              <a:t>1</a:t>
            </a:r>
          </a:p>
          <a:p>
            <a:pPr>
              <a:lnSpc>
                <a:spcPct val="90000"/>
              </a:lnSpc>
            </a:pPr>
            <a:r>
              <a:rPr lang="es-ES" altLang="es-ES"/>
              <a:t>Jeffrey Preston</a:t>
            </a:r>
          </a:p>
          <a:p>
            <a:pPr>
              <a:lnSpc>
                <a:spcPct val="90000"/>
              </a:lnSpc>
            </a:pPr>
            <a:r>
              <a:rPr lang="es-ES" altLang="es-ES"/>
              <a:t>AMAZON</a:t>
            </a:r>
          </a:p>
          <a:p>
            <a:pPr>
              <a:lnSpc>
                <a:spcPct val="90000"/>
              </a:lnSpc>
            </a:pPr>
            <a:r>
              <a:rPr lang="es-ES" altLang="es-ES"/>
              <a:t>Princeton</a:t>
            </a:r>
          </a:p>
          <a:p>
            <a:pPr>
              <a:lnSpc>
                <a:spcPct val="90000"/>
              </a:lnSpc>
            </a:pPr>
            <a:r>
              <a:rPr lang="es-ES" altLang="es-ES"/>
              <a:t>7</a:t>
            </a:r>
          </a:p>
          <a:p>
            <a:pPr>
              <a:lnSpc>
                <a:spcPct val="90000"/>
              </a:lnSpc>
            </a:pPr>
            <a:r>
              <a:rPr lang="es-ES" altLang="es-ES"/>
              <a:t>Marl Zuckerberg</a:t>
            </a:r>
          </a:p>
          <a:p>
            <a:pPr>
              <a:lnSpc>
                <a:spcPct val="90000"/>
              </a:lnSpc>
            </a:pPr>
            <a:r>
              <a:rPr lang="es-ES" altLang="es-ES"/>
              <a:t>FACEBOOK</a:t>
            </a:r>
          </a:p>
          <a:p>
            <a:pPr>
              <a:lnSpc>
                <a:spcPct val="90000"/>
              </a:lnSpc>
            </a:pPr>
            <a:r>
              <a:rPr lang="es-ES" altLang="es-ES"/>
              <a:t>Harvard</a:t>
            </a:r>
          </a:p>
          <a:p>
            <a:pPr>
              <a:lnSpc>
                <a:spcPct val="90000"/>
              </a:lnSpc>
            </a:pPr>
            <a:r>
              <a:rPr lang="es-ES" altLang="es-ES"/>
              <a:t>1</a:t>
            </a:r>
          </a:p>
          <a:p>
            <a:pPr>
              <a:lnSpc>
                <a:spcPct val="90000"/>
              </a:lnSpc>
            </a:pPr>
            <a:r>
              <a:rPr lang="es-ES" altLang="es-ES"/>
              <a:t>Ted Turner</a:t>
            </a:r>
          </a:p>
          <a:p>
            <a:pPr>
              <a:lnSpc>
                <a:spcPct val="90000"/>
              </a:lnSpc>
            </a:pPr>
            <a:r>
              <a:rPr lang="es-ES" altLang="es-ES"/>
              <a:t>CNN</a:t>
            </a:r>
          </a:p>
          <a:p>
            <a:pPr>
              <a:lnSpc>
                <a:spcPct val="90000"/>
              </a:lnSpc>
            </a:pPr>
            <a:r>
              <a:rPr lang="es-ES" altLang="es-ES"/>
              <a:t>Brown</a:t>
            </a:r>
          </a:p>
          <a:p>
            <a:pPr>
              <a:lnSpc>
                <a:spcPct val="90000"/>
              </a:lnSpc>
            </a:pPr>
            <a:r>
              <a:rPr lang="es-ES" altLang="es-ES"/>
              <a:t>67</a:t>
            </a:r>
          </a:p>
          <a:p>
            <a:pPr>
              <a:lnSpc>
                <a:spcPct val="90000"/>
              </a:lnSpc>
            </a:pPr>
            <a:endParaRPr lang="es-ES" altLang="es-ES" sz="110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A043F8-6472-4BB1-996F-F35F68058A61}" type="slidenum">
              <a:rPr lang="es-ES" altLang="es-ES" sz="1100" smtClean="0"/>
              <a:pPr>
                <a:spcBef>
                  <a:spcPct val="0"/>
                </a:spcBef>
              </a:pPr>
              <a:t>15</a:t>
            </a:fld>
            <a:endParaRPr lang="es-ES" altLang="es-ES" sz="1100"/>
          </a:p>
        </p:txBody>
      </p:sp>
    </p:spTree>
    <p:extLst>
      <p:ext uri="{BB962C8B-B14F-4D97-AF65-F5344CB8AC3E}">
        <p14:creationId xmlns:p14="http://schemas.microsoft.com/office/powerpoint/2010/main" val="360650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16</a:t>
            </a:fld>
            <a:endParaRPr lang="es-ES"/>
          </a:p>
        </p:txBody>
      </p:sp>
    </p:spTree>
    <p:extLst>
      <p:ext uri="{BB962C8B-B14F-4D97-AF65-F5344CB8AC3E}">
        <p14:creationId xmlns:p14="http://schemas.microsoft.com/office/powerpoint/2010/main" val="85146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17</a:t>
            </a:fld>
            <a:endParaRPr lang="es-ES"/>
          </a:p>
        </p:txBody>
      </p:sp>
    </p:spTree>
    <p:extLst>
      <p:ext uri="{BB962C8B-B14F-4D97-AF65-F5344CB8AC3E}">
        <p14:creationId xmlns:p14="http://schemas.microsoft.com/office/powerpoint/2010/main" val="7898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18</a:t>
            </a:fld>
            <a:endParaRPr lang="es-ES"/>
          </a:p>
        </p:txBody>
      </p:sp>
    </p:spTree>
    <p:extLst>
      <p:ext uri="{BB962C8B-B14F-4D97-AF65-F5344CB8AC3E}">
        <p14:creationId xmlns:p14="http://schemas.microsoft.com/office/powerpoint/2010/main" val="50113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19</a:t>
            </a:fld>
            <a:endParaRPr lang="es-ES"/>
          </a:p>
        </p:txBody>
      </p:sp>
    </p:spTree>
    <p:extLst>
      <p:ext uri="{BB962C8B-B14F-4D97-AF65-F5344CB8AC3E}">
        <p14:creationId xmlns:p14="http://schemas.microsoft.com/office/powerpoint/2010/main" val="162446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2CE5D14-B0AF-417F-AAB2-8850425B4CAD}" type="slidenum">
              <a:rPr lang="es-ES" smtClean="0"/>
              <a:pPr/>
              <a:t>20</a:t>
            </a:fld>
            <a:endParaRPr lang="es-ES"/>
          </a:p>
        </p:txBody>
      </p:sp>
    </p:spTree>
    <p:extLst>
      <p:ext uri="{BB962C8B-B14F-4D97-AF65-F5344CB8AC3E}">
        <p14:creationId xmlns:p14="http://schemas.microsoft.com/office/powerpoint/2010/main" val="109062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CE5D14-B0AF-417F-AAB2-8850425B4CAD}" type="slidenum">
              <a:rPr lang="es-ES" smtClean="0"/>
              <a:pPr/>
              <a:t>2</a:t>
            </a:fld>
            <a:endParaRPr lang="es-ES"/>
          </a:p>
        </p:txBody>
      </p:sp>
    </p:spTree>
    <p:extLst>
      <p:ext uri="{BB962C8B-B14F-4D97-AF65-F5344CB8AC3E}">
        <p14:creationId xmlns:p14="http://schemas.microsoft.com/office/powerpoint/2010/main" val="212617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21</a:t>
            </a:fld>
            <a:endParaRPr lang="es-ES"/>
          </a:p>
        </p:txBody>
      </p:sp>
    </p:spTree>
    <p:extLst>
      <p:ext uri="{BB962C8B-B14F-4D97-AF65-F5344CB8AC3E}">
        <p14:creationId xmlns:p14="http://schemas.microsoft.com/office/powerpoint/2010/main" val="25692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22</a:t>
            </a:fld>
            <a:endParaRPr lang="es-ES"/>
          </a:p>
        </p:txBody>
      </p:sp>
    </p:spTree>
    <p:extLst>
      <p:ext uri="{BB962C8B-B14F-4D97-AF65-F5344CB8AC3E}">
        <p14:creationId xmlns:p14="http://schemas.microsoft.com/office/powerpoint/2010/main" val="82931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23</a:t>
            </a:fld>
            <a:endParaRPr lang="es-ES"/>
          </a:p>
        </p:txBody>
      </p:sp>
    </p:spTree>
    <p:extLst>
      <p:ext uri="{BB962C8B-B14F-4D97-AF65-F5344CB8AC3E}">
        <p14:creationId xmlns:p14="http://schemas.microsoft.com/office/powerpoint/2010/main" val="3521836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24</a:t>
            </a:fld>
            <a:endParaRPr lang="es-ES"/>
          </a:p>
        </p:txBody>
      </p:sp>
    </p:spTree>
    <p:extLst>
      <p:ext uri="{BB962C8B-B14F-4D97-AF65-F5344CB8AC3E}">
        <p14:creationId xmlns:p14="http://schemas.microsoft.com/office/powerpoint/2010/main" val="62203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3</a:t>
            </a:fld>
            <a:endParaRPr lang="es-ES"/>
          </a:p>
        </p:txBody>
      </p:sp>
    </p:spTree>
    <p:extLst>
      <p:ext uri="{BB962C8B-B14F-4D97-AF65-F5344CB8AC3E}">
        <p14:creationId xmlns:p14="http://schemas.microsoft.com/office/powerpoint/2010/main" val="200583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4</a:t>
            </a:fld>
            <a:endParaRPr lang="es-ES"/>
          </a:p>
        </p:txBody>
      </p:sp>
    </p:spTree>
    <p:extLst>
      <p:ext uri="{BB962C8B-B14F-4D97-AF65-F5344CB8AC3E}">
        <p14:creationId xmlns:p14="http://schemas.microsoft.com/office/powerpoint/2010/main" val="44544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5</a:t>
            </a:fld>
            <a:endParaRPr lang="es-ES"/>
          </a:p>
        </p:txBody>
      </p:sp>
    </p:spTree>
    <p:extLst>
      <p:ext uri="{BB962C8B-B14F-4D97-AF65-F5344CB8AC3E}">
        <p14:creationId xmlns:p14="http://schemas.microsoft.com/office/powerpoint/2010/main" val="181958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6</a:t>
            </a:fld>
            <a:endParaRPr lang="es-ES"/>
          </a:p>
        </p:txBody>
      </p:sp>
    </p:spTree>
    <p:extLst>
      <p:ext uri="{BB962C8B-B14F-4D97-AF65-F5344CB8AC3E}">
        <p14:creationId xmlns:p14="http://schemas.microsoft.com/office/powerpoint/2010/main" val="123890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7</a:t>
            </a:fld>
            <a:endParaRPr lang="es-ES"/>
          </a:p>
        </p:txBody>
      </p:sp>
    </p:spTree>
    <p:extLst>
      <p:ext uri="{BB962C8B-B14F-4D97-AF65-F5344CB8AC3E}">
        <p14:creationId xmlns:p14="http://schemas.microsoft.com/office/powerpoint/2010/main" val="115138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8</a:t>
            </a:fld>
            <a:endParaRPr lang="es-ES"/>
          </a:p>
        </p:txBody>
      </p:sp>
    </p:spTree>
    <p:extLst>
      <p:ext uri="{BB962C8B-B14F-4D97-AF65-F5344CB8AC3E}">
        <p14:creationId xmlns:p14="http://schemas.microsoft.com/office/powerpoint/2010/main" val="359073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E5D14-B0AF-417F-AAB2-8850425B4CAD}" type="slidenum">
              <a:rPr lang="es-ES" smtClean="0"/>
              <a:pPr/>
              <a:t>9</a:t>
            </a:fld>
            <a:endParaRPr lang="es-ES"/>
          </a:p>
        </p:txBody>
      </p:sp>
    </p:spTree>
    <p:extLst>
      <p:ext uri="{BB962C8B-B14F-4D97-AF65-F5344CB8AC3E}">
        <p14:creationId xmlns:p14="http://schemas.microsoft.com/office/powerpoint/2010/main" val="89023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3526279580"/>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272656218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3916970895"/>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1155195851"/>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137788070"/>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4002103761"/>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188935161"/>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2020635280"/>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1023256971"/>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226707375"/>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0F67240-EA46-5848-AEA1-1881B203C4CD}" type="datetimeFigureOut">
              <a:rPr lang="es-ES" smtClean="0"/>
              <a:pPr/>
              <a:t>11/12/2019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FC34E1E-2642-C84F-8B3F-D5905B955F8D}" type="slidenum">
              <a:rPr lang="es-ES" smtClean="0"/>
              <a:pPr/>
              <a:t>‹Nº›</a:t>
            </a:fld>
            <a:endParaRPr lang="es-ES"/>
          </a:p>
        </p:txBody>
      </p:sp>
    </p:spTree>
    <p:extLst>
      <p:ext uri="{BB962C8B-B14F-4D97-AF65-F5344CB8AC3E}">
        <p14:creationId xmlns:p14="http://schemas.microsoft.com/office/powerpoint/2010/main" val="231210217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67240-EA46-5848-AEA1-1881B203C4CD}" type="datetimeFigureOut">
              <a:rPr lang="es-ES" smtClean="0"/>
              <a:pPr/>
              <a:t>11/12/2019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34E1E-2642-C84F-8B3F-D5905B955F8D}" type="slidenum">
              <a:rPr lang="es-ES" smtClean="0"/>
              <a:pPr/>
              <a:t>‹Nº›</a:t>
            </a:fld>
            <a:endParaRPr lang="es-ES"/>
          </a:p>
        </p:txBody>
      </p:sp>
    </p:spTree>
    <p:extLst>
      <p:ext uri="{BB962C8B-B14F-4D97-AF65-F5344CB8AC3E}">
        <p14:creationId xmlns:p14="http://schemas.microsoft.com/office/powerpoint/2010/main" val="203336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www.shanghairanking.com/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www.shanghairanking.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2" y="5519855"/>
            <a:ext cx="9143998" cy="1338145"/>
          </a:xfrm>
          <a:prstGeom prst="rect">
            <a:avLst/>
          </a:prstGeom>
        </p:spPr>
      </p:pic>
      <p:pic>
        <p:nvPicPr>
          <p:cNvPr id="6" name="Picture 5" descr="bgPortad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878" y="1883455"/>
            <a:ext cx="8091707" cy="4801234"/>
          </a:xfrm>
          <a:prstGeom prst="rect">
            <a:avLst/>
          </a:prstGeom>
        </p:spPr>
      </p:pic>
      <p:sp>
        <p:nvSpPr>
          <p:cNvPr id="11" name="Título 1"/>
          <p:cNvSpPr>
            <a:spLocks noGrp="1"/>
          </p:cNvSpPr>
          <p:nvPr>
            <p:ph type="ctrTitle"/>
          </p:nvPr>
        </p:nvSpPr>
        <p:spPr>
          <a:xfrm>
            <a:off x="0" y="49960"/>
            <a:ext cx="6271170" cy="976875"/>
          </a:xfrm>
        </p:spPr>
        <p:txBody>
          <a:bodyPr>
            <a:normAutofit/>
          </a:bodyPr>
          <a:lstStyle/>
          <a:p>
            <a:r>
              <a:rPr lang="es-ES" sz="1600" b="1" kern="1200" dirty="0">
                <a:solidFill>
                  <a:srgbClr val="C70303"/>
                </a:solidFill>
                <a:latin typeface="Times New Roman" panose="02020603050405020304" pitchFamily="18" charset="0"/>
                <a:ea typeface="+mn-ea"/>
                <a:cs typeface="+mn-cs"/>
              </a:rPr>
              <a:t>ENCUENTRO ENUIES</a:t>
            </a:r>
            <a:br>
              <a:rPr lang="es-ES" sz="1600" b="1" kern="1200" dirty="0">
                <a:solidFill>
                  <a:srgbClr val="C70303"/>
                </a:solidFill>
                <a:latin typeface="Times New Roman" panose="02020603050405020304" pitchFamily="18" charset="0"/>
                <a:ea typeface="+mn-ea"/>
                <a:cs typeface="+mn-cs"/>
              </a:rPr>
            </a:br>
            <a:r>
              <a:rPr lang="es-ES" sz="1600" b="1" dirty="0">
                <a:solidFill>
                  <a:srgbClr val="C70303"/>
                </a:solidFill>
                <a:latin typeface="Times New Roman" panose="02020603050405020304" pitchFamily="18" charset="0"/>
                <a:ea typeface="+mn-ea"/>
                <a:cs typeface="+mn-cs"/>
              </a:rPr>
              <a:t>de</a:t>
            </a:r>
            <a:br>
              <a:rPr lang="es-ES" sz="1600" b="1" dirty="0">
                <a:solidFill>
                  <a:srgbClr val="C70303"/>
                </a:solidFill>
                <a:latin typeface="Times New Roman" panose="02020603050405020304" pitchFamily="18" charset="0"/>
                <a:ea typeface="+mn-ea"/>
                <a:cs typeface="+mn-cs"/>
              </a:rPr>
            </a:br>
            <a:r>
              <a:rPr lang="es-ES" sz="1600" b="1" dirty="0">
                <a:solidFill>
                  <a:srgbClr val="C70303"/>
                </a:solidFill>
                <a:latin typeface="Times New Roman" panose="02020603050405020304" pitchFamily="18" charset="0"/>
                <a:ea typeface="+mn-ea"/>
                <a:cs typeface="+mn-cs"/>
              </a:rPr>
              <a:t>CENTROS de INVESTIGACIÓN EN ECONOMÍA SOCIAL</a:t>
            </a:r>
            <a:endParaRPr lang="es-ES" sz="1600" b="1" kern="1200" dirty="0">
              <a:solidFill>
                <a:srgbClr val="C70303"/>
              </a:solidFill>
              <a:latin typeface="Times New Roman" panose="02020603050405020304" pitchFamily="18" charset="0"/>
              <a:ea typeface="+mn-ea"/>
              <a:cs typeface="+mn-cs"/>
            </a:endParaRPr>
          </a:p>
        </p:txBody>
      </p:sp>
      <p:sp>
        <p:nvSpPr>
          <p:cNvPr id="18" name="CuadroTexto 1"/>
          <p:cNvSpPr txBox="1">
            <a:spLocks noChangeArrowheads="1"/>
          </p:cNvSpPr>
          <p:nvPr/>
        </p:nvSpPr>
        <p:spPr bwMode="auto">
          <a:xfrm>
            <a:off x="5548991" y="4919923"/>
            <a:ext cx="419698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Juan Juliá Igual </a:t>
            </a:r>
          </a:p>
          <a:p>
            <a:pPr>
              <a:spcBef>
                <a:spcPct val="0"/>
              </a:spcBef>
              <a:buFontTx/>
              <a:buNone/>
            </a:pPr>
            <a:r>
              <a:rPr lang="es-ES" sz="15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5" name="CuadroTexto 4"/>
          <p:cNvSpPr txBox="1"/>
          <p:nvPr/>
        </p:nvSpPr>
        <p:spPr>
          <a:xfrm>
            <a:off x="712143" y="5032484"/>
            <a:ext cx="3809337" cy="338554"/>
          </a:xfrm>
          <a:prstGeom prst="rect">
            <a:avLst/>
          </a:prstGeom>
          <a:noFill/>
        </p:spPr>
        <p:txBody>
          <a:bodyPr wrap="square" rtlCol="0">
            <a:spAutoFit/>
          </a:bodyPr>
          <a:lstStyle/>
          <a:p>
            <a:r>
              <a:rPr lang="es-ES" sz="1600" b="1" dirty="0"/>
              <a:t>12, 13 de diciembre de 2019</a:t>
            </a:r>
          </a:p>
        </p:txBody>
      </p:sp>
      <p:sp>
        <p:nvSpPr>
          <p:cNvPr id="2" name="AutoShape 2" descr="Resultado de imagen de fruits de ponen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Resultado de imagen de fruits de ponent"/>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2" descr="Resultado de imagen de federacion cooperativas agroalimentarias valencia"/>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4" descr="Resultado de imagen de federacion cooperativas agroalimentarias valencia"/>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AutoShape 12" descr="Resultado de imagen de UPV"/>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277" y="5704986"/>
            <a:ext cx="3469181" cy="967882"/>
          </a:xfrm>
          <a:prstGeom prst="rect">
            <a:avLst/>
          </a:prstGeom>
        </p:spPr>
      </p:pic>
      <p:sp>
        <p:nvSpPr>
          <p:cNvPr id="10" name="Rectangle 2"/>
          <p:cNvSpPr>
            <a:spLocks noChangeArrowheads="1"/>
          </p:cNvSpPr>
          <p:nvPr/>
        </p:nvSpPr>
        <p:spPr bwMode="auto">
          <a:xfrm>
            <a:off x="-224795" y="1473557"/>
            <a:ext cx="922345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a:ln>
                  <a:noFill/>
                </a:ln>
                <a:solidFill>
                  <a:srgbClr val="00B050"/>
                </a:solidFill>
                <a:effectLst/>
                <a:latin typeface="Arial" panose="020B0604020202020204" pitchFamily="34" charset="0"/>
                <a:ea typeface="Calibri" panose="020F0502020204030204" pitchFamily="34" charset="0"/>
                <a:cs typeface="Times New Roman" panose="02020603050405020304" pitchFamily="18" charset="0"/>
              </a:rPr>
              <a:t>Una apuesta por los valores sociales y el conocimiento,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a:ln>
                  <a:noFill/>
                </a:ln>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en la economía y la empresa.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a:ln>
                  <a:noFill/>
                </a:ln>
                <a:solidFill>
                  <a:srgbClr val="00B050"/>
                </a:solidFill>
                <a:effectLst/>
                <a:latin typeface="Arial" panose="020B0604020202020204" pitchFamily="34" charset="0"/>
                <a:ea typeface="Calibri" panose="020F0502020204030204" pitchFamily="34" charset="0"/>
                <a:cs typeface="Times New Roman" panose="02020603050405020304" pitchFamily="18" charset="0"/>
              </a:rPr>
              <a:t>El binomio</a:t>
            </a:r>
            <a:r>
              <a:rPr kumimoji="0" lang="es-ES" altLang="es-ES" sz="3200" b="1" i="0" u="none" strike="noStrike" cap="none" normalizeH="0" dirty="0">
                <a:ln>
                  <a:noFill/>
                </a:ln>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Universidad Economía Social</a:t>
            </a:r>
            <a:endParaRPr kumimoji="0" lang="es-ES" altLang="es-ES" sz="3200" b="1" i="0" u="none" strike="noStrike" cap="none" normalizeH="0" baseline="0" dirty="0">
              <a:ln>
                <a:noFill/>
              </a:ln>
              <a:solidFill>
                <a:srgbClr val="00B050"/>
              </a:solidFill>
              <a:effectLst/>
              <a:latin typeface="Arial" panose="020B0604020202020204" pitchFamily="34" charset="0"/>
            </a:endParaRPr>
          </a:p>
        </p:txBody>
      </p:sp>
      <p:pic>
        <p:nvPicPr>
          <p:cNvPr id="9" name="Imagen 8"/>
          <p:cNvPicPr>
            <a:picLocks noChangeAspect="1"/>
          </p:cNvPicPr>
          <p:nvPr/>
        </p:nvPicPr>
        <p:blipFill>
          <a:blip r:embed="rId6"/>
          <a:stretch>
            <a:fillRect/>
          </a:stretch>
        </p:blipFill>
        <p:spPr>
          <a:xfrm>
            <a:off x="6791870" y="16133"/>
            <a:ext cx="2301204" cy="1303289"/>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198" y="4317632"/>
            <a:ext cx="2128381" cy="748075"/>
          </a:xfrm>
          <a:prstGeom prst="rect">
            <a:avLst/>
          </a:prstGeom>
        </p:spPr>
      </p:pic>
    </p:spTree>
    <p:extLst>
      <p:ext uri="{BB962C8B-B14F-4D97-AF65-F5344CB8AC3E}">
        <p14:creationId xmlns:p14="http://schemas.microsoft.com/office/powerpoint/2010/main" val="415318160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610413977"/>
              </p:ext>
            </p:extLst>
          </p:nvPr>
        </p:nvGraphicFramePr>
        <p:xfrm>
          <a:off x="505097" y="127012"/>
          <a:ext cx="6386069" cy="6492256"/>
        </p:xfrm>
        <a:graphic>
          <a:graphicData uri="http://schemas.openxmlformats.org/drawingml/2006/table">
            <a:tbl>
              <a:tblPr firstRow="1" firstCol="1" bandRow="1">
                <a:tableStyleId>{5C22544A-7EE6-4342-B048-85BDC9FD1C3A}</a:tableStyleId>
              </a:tblPr>
              <a:tblGrid>
                <a:gridCol w="1598240">
                  <a:extLst>
                    <a:ext uri="{9D8B030D-6E8A-4147-A177-3AD203B41FA5}">
                      <a16:colId xmlns:a16="http://schemas.microsoft.com/office/drawing/2014/main" val="20000"/>
                    </a:ext>
                  </a:extLst>
                </a:gridCol>
                <a:gridCol w="1597552">
                  <a:extLst>
                    <a:ext uri="{9D8B030D-6E8A-4147-A177-3AD203B41FA5}">
                      <a16:colId xmlns:a16="http://schemas.microsoft.com/office/drawing/2014/main" val="20001"/>
                    </a:ext>
                  </a:extLst>
                </a:gridCol>
                <a:gridCol w="1810604">
                  <a:extLst>
                    <a:ext uri="{9D8B030D-6E8A-4147-A177-3AD203B41FA5}">
                      <a16:colId xmlns:a16="http://schemas.microsoft.com/office/drawing/2014/main" val="20002"/>
                    </a:ext>
                  </a:extLst>
                </a:gridCol>
                <a:gridCol w="1379673">
                  <a:extLst>
                    <a:ext uri="{9D8B030D-6E8A-4147-A177-3AD203B41FA5}">
                      <a16:colId xmlns:a16="http://schemas.microsoft.com/office/drawing/2014/main" val="20003"/>
                    </a:ext>
                  </a:extLst>
                </a:gridCol>
              </a:tblGrid>
              <a:tr h="141136">
                <a:tc>
                  <a:txBody>
                    <a:bodyPr/>
                    <a:lstStyle/>
                    <a:p>
                      <a:pPr algn="just">
                        <a:lnSpc>
                          <a:spcPts val="1200"/>
                        </a:lnSpc>
                        <a:spcBef>
                          <a:spcPts val="300"/>
                        </a:spcBef>
                        <a:spcAft>
                          <a:spcPts val="300"/>
                        </a:spcAft>
                      </a:pPr>
                      <a:r>
                        <a:rPr lang="es-ES_tradnl" sz="600" dirty="0">
                          <a:effectLst/>
                        </a:rPr>
                        <a:t>Universidad</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algn="ctr">
                        <a:lnSpc>
                          <a:spcPts val="1200"/>
                        </a:lnSpc>
                        <a:spcBef>
                          <a:spcPts val="300"/>
                        </a:spcBef>
                        <a:spcAft>
                          <a:spcPts val="300"/>
                        </a:spcAft>
                      </a:pPr>
                      <a:r>
                        <a:rPr lang="es-ES_tradnl" sz="600">
                          <a:effectLst/>
                        </a:rPr>
                        <a:t>ARWU</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algn="ctr">
                        <a:lnSpc>
                          <a:spcPts val="1200"/>
                        </a:lnSpc>
                        <a:spcBef>
                          <a:spcPts val="300"/>
                        </a:spcBef>
                        <a:spcAft>
                          <a:spcPts val="300"/>
                        </a:spcAft>
                      </a:pPr>
                      <a:r>
                        <a:rPr lang="es-ES_tradnl" sz="600">
                          <a:effectLst/>
                        </a:rPr>
                        <a:t>THE</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algn="ctr">
                        <a:lnSpc>
                          <a:spcPts val="1200"/>
                        </a:lnSpc>
                        <a:spcBef>
                          <a:spcPts val="300"/>
                        </a:spcBef>
                        <a:spcAft>
                          <a:spcPts val="300"/>
                        </a:spcAft>
                      </a:pPr>
                      <a:r>
                        <a:rPr lang="es-ES_tradnl" sz="600">
                          <a:effectLst/>
                        </a:rPr>
                        <a:t>QS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0"/>
                  </a:ext>
                </a:extLst>
              </a:tr>
              <a:tr h="141136">
                <a:tc>
                  <a:txBody>
                    <a:bodyPr/>
                    <a:lstStyle/>
                    <a:p>
                      <a:pPr algn="just">
                        <a:lnSpc>
                          <a:spcPts val="1200"/>
                        </a:lnSpc>
                        <a:spcBef>
                          <a:spcPts val="100"/>
                        </a:spcBef>
                        <a:spcAft>
                          <a:spcPts val="100"/>
                        </a:spcAft>
                      </a:pPr>
                      <a:r>
                        <a:rPr lang="es-ES_tradnl" sz="600">
                          <a:effectLst/>
                        </a:rPr>
                        <a:t>Barcelona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151-200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201-250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166</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1"/>
                  </a:ext>
                </a:extLst>
              </a:tr>
              <a:tr h="141136">
                <a:tc>
                  <a:txBody>
                    <a:bodyPr/>
                    <a:lstStyle/>
                    <a:p>
                      <a:pPr algn="just">
                        <a:lnSpc>
                          <a:spcPts val="1200"/>
                        </a:lnSpc>
                        <a:spcBef>
                          <a:spcPts val="100"/>
                        </a:spcBef>
                        <a:spcAft>
                          <a:spcPts val="100"/>
                        </a:spcAft>
                      </a:pPr>
                      <a:r>
                        <a:rPr lang="es-ES_tradnl" sz="600">
                          <a:effectLst/>
                        </a:rPr>
                        <a:t>Autónoma Barcelona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201-300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145</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193</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2"/>
                  </a:ext>
                </a:extLst>
              </a:tr>
              <a:tr h="141136">
                <a:tc>
                  <a:txBody>
                    <a:bodyPr/>
                    <a:lstStyle/>
                    <a:p>
                      <a:pPr algn="just">
                        <a:lnSpc>
                          <a:spcPts val="1200"/>
                        </a:lnSpc>
                        <a:spcBef>
                          <a:spcPts val="100"/>
                        </a:spcBef>
                        <a:spcAft>
                          <a:spcPts val="100"/>
                        </a:spcAft>
                      </a:pPr>
                      <a:r>
                        <a:rPr lang="es-ES_tradnl" sz="600">
                          <a:effectLst/>
                        </a:rPr>
                        <a:t>Complutense Madrid</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201-300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206</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3"/>
                  </a:ext>
                </a:extLst>
              </a:tr>
              <a:tr h="141136">
                <a:tc>
                  <a:txBody>
                    <a:bodyPr/>
                    <a:lstStyle/>
                    <a:p>
                      <a:pPr algn="just">
                        <a:lnSpc>
                          <a:spcPts val="1200"/>
                        </a:lnSpc>
                        <a:spcBef>
                          <a:spcPts val="100"/>
                        </a:spcBef>
                        <a:spcAft>
                          <a:spcPts val="100"/>
                        </a:spcAft>
                      </a:pPr>
                      <a:r>
                        <a:rPr lang="es-ES_tradnl" sz="600">
                          <a:effectLst/>
                        </a:rPr>
                        <a:t>Valencia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201-300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561-570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4"/>
                  </a:ext>
                </a:extLst>
              </a:tr>
              <a:tr h="141136">
                <a:tc>
                  <a:txBody>
                    <a:bodyPr/>
                    <a:lstStyle/>
                    <a:p>
                      <a:pPr algn="just">
                        <a:lnSpc>
                          <a:spcPts val="1200"/>
                        </a:lnSpc>
                        <a:spcBef>
                          <a:spcPts val="100"/>
                        </a:spcBef>
                        <a:spcAft>
                          <a:spcPts val="100"/>
                        </a:spcAft>
                      </a:pPr>
                      <a:r>
                        <a:rPr lang="es-ES_tradnl" sz="600">
                          <a:effectLst/>
                        </a:rPr>
                        <a:t>Granada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201-300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495</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5"/>
                  </a:ext>
                </a:extLst>
              </a:tr>
              <a:tr h="141136">
                <a:tc>
                  <a:txBody>
                    <a:bodyPr/>
                    <a:lstStyle/>
                    <a:p>
                      <a:pPr algn="just">
                        <a:lnSpc>
                          <a:spcPts val="1200"/>
                        </a:lnSpc>
                        <a:spcBef>
                          <a:spcPts val="100"/>
                        </a:spcBef>
                        <a:spcAft>
                          <a:spcPts val="100"/>
                        </a:spcAft>
                      </a:pPr>
                      <a:r>
                        <a:rPr lang="es-ES_tradnl" sz="600">
                          <a:effectLst/>
                        </a:rPr>
                        <a:t>Pompeu Fabra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301-400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135</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298</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6"/>
                  </a:ext>
                </a:extLst>
              </a:tr>
              <a:tr h="141136">
                <a:tc>
                  <a:txBody>
                    <a:bodyPr/>
                    <a:lstStyle/>
                    <a:p>
                      <a:pPr algn="just">
                        <a:lnSpc>
                          <a:spcPts val="1200"/>
                        </a:lnSpc>
                        <a:spcBef>
                          <a:spcPts val="100"/>
                        </a:spcBef>
                        <a:spcAft>
                          <a:spcPts val="100"/>
                        </a:spcAft>
                      </a:pPr>
                      <a:r>
                        <a:rPr lang="es-ES_tradnl" sz="600">
                          <a:effectLst/>
                        </a:rPr>
                        <a:t>Autónoma de Madrid</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301-400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351-400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159</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7"/>
                  </a:ext>
                </a:extLst>
              </a:tr>
              <a:tr h="141136">
                <a:tc>
                  <a:txBody>
                    <a:bodyPr/>
                    <a:lstStyle/>
                    <a:p>
                      <a:pPr algn="just">
                        <a:lnSpc>
                          <a:spcPts val="1200"/>
                        </a:lnSpc>
                        <a:spcBef>
                          <a:spcPts val="100"/>
                        </a:spcBef>
                        <a:spcAft>
                          <a:spcPts val="100"/>
                        </a:spcAft>
                      </a:pPr>
                      <a:r>
                        <a:rPr lang="es-ES_tradnl" sz="600">
                          <a:effectLst/>
                        </a:rPr>
                        <a:t>Politécnica Valencia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310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8"/>
                  </a:ext>
                </a:extLst>
              </a:tr>
              <a:tr h="141136">
                <a:tc>
                  <a:txBody>
                    <a:bodyPr/>
                    <a:lstStyle/>
                    <a:p>
                      <a:pPr algn="just">
                        <a:lnSpc>
                          <a:spcPts val="1200"/>
                        </a:lnSpc>
                        <a:spcBef>
                          <a:spcPts val="100"/>
                        </a:spcBef>
                        <a:spcAft>
                          <a:spcPts val="100"/>
                        </a:spcAft>
                      </a:pPr>
                      <a:r>
                        <a:rPr lang="es-ES_tradnl" sz="600">
                          <a:effectLst/>
                        </a:rPr>
                        <a:t>Zaragoza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412</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09"/>
                  </a:ext>
                </a:extLst>
              </a:tr>
              <a:tr h="141136">
                <a:tc>
                  <a:txBody>
                    <a:bodyPr/>
                    <a:lstStyle/>
                    <a:p>
                      <a:pPr algn="just">
                        <a:lnSpc>
                          <a:spcPts val="1200"/>
                        </a:lnSpc>
                        <a:spcBef>
                          <a:spcPts val="100"/>
                        </a:spcBef>
                        <a:spcAft>
                          <a:spcPts val="100"/>
                        </a:spcAft>
                      </a:pPr>
                      <a:r>
                        <a:rPr lang="es-ES_tradnl" sz="600">
                          <a:effectLst/>
                        </a:rPr>
                        <a:t>País Vasco</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601-650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0"/>
                  </a:ext>
                </a:extLst>
              </a:tr>
              <a:tr h="141136">
                <a:tc>
                  <a:txBody>
                    <a:bodyPr/>
                    <a:lstStyle/>
                    <a:p>
                      <a:pPr algn="just">
                        <a:lnSpc>
                          <a:spcPts val="1200"/>
                        </a:lnSpc>
                        <a:spcBef>
                          <a:spcPts val="100"/>
                        </a:spcBef>
                        <a:spcAft>
                          <a:spcPts val="100"/>
                        </a:spcAft>
                      </a:pPr>
                      <a:r>
                        <a:rPr lang="es-ES_tradnl" sz="600">
                          <a:effectLst/>
                        </a:rPr>
                        <a:t>Sevilla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601-650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1"/>
                  </a:ext>
                </a:extLst>
              </a:tr>
              <a:tr h="141136">
                <a:tc>
                  <a:txBody>
                    <a:bodyPr/>
                    <a:lstStyle/>
                    <a:p>
                      <a:pPr algn="just">
                        <a:lnSpc>
                          <a:spcPts val="1200"/>
                        </a:lnSpc>
                        <a:spcBef>
                          <a:spcPts val="100"/>
                        </a:spcBef>
                        <a:spcAft>
                          <a:spcPts val="100"/>
                        </a:spcAft>
                      </a:pPr>
                      <a:r>
                        <a:rPr lang="es-ES_tradnl" sz="600">
                          <a:effectLst/>
                        </a:rPr>
                        <a:t>Oviedo</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2"/>
                  </a:ext>
                </a:extLst>
              </a:tr>
              <a:tr h="141136">
                <a:tc>
                  <a:txBody>
                    <a:bodyPr/>
                    <a:lstStyle/>
                    <a:p>
                      <a:pPr algn="just">
                        <a:lnSpc>
                          <a:spcPts val="1200"/>
                        </a:lnSpc>
                        <a:spcBef>
                          <a:spcPts val="100"/>
                        </a:spcBef>
                        <a:spcAft>
                          <a:spcPts val="100"/>
                        </a:spcAft>
                      </a:pPr>
                      <a:r>
                        <a:rPr lang="es-ES_tradnl" sz="600">
                          <a:effectLst/>
                        </a:rPr>
                        <a:t>Islas Baleares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3"/>
                  </a:ext>
                </a:extLst>
              </a:tr>
              <a:tr h="141136">
                <a:tc>
                  <a:txBody>
                    <a:bodyPr/>
                    <a:lstStyle/>
                    <a:p>
                      <a:pPr algn="just">
                        <a:lnSpc>
                          <a:spcPts val="1200"/>
                        </a:lnSpc>
                        <a:spcBef>
                          <a:spcPts val="100"/>
                        </a:spcBef>
                        <a:spcAft>
                          <a:spcPts val="100"/>
                        </a:spcAft>
                      </a:pPr>
                      <a:r>
                        <a:rPr lang="es-ES_tradnl" sz="600">
                          <a:effectLst/>
                        </a:rPr>
                        <a:t>Politécnica Madrid</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470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4"/>
                  </a:ext>
                </a:extLst>
              </a:tr>
              <a:tr h="141136">
                <a:tc>
                  <a:txBody>
                    <a:bodyPr/>
                    <a:lstStyle/>
                    <a:p>
                      <a:pPr algn="just">
                        <a:lnSpc>
                          <a:spcPts val="1200"/>
                        </a:lnSpc>
                        <a:spcBef>
                          <a:spcPts val="100"/>
                        </a:spcBef>
                        <a:spcAft>
                          <a:spcPts val="100"/>
                        </a:spcAft>
                      </a:pPr>
                      <a:r>
                        <a:rPr lang="es-ES_tradnl" sz="600">
                          <a:effectLst/>
                        </a:rPr>
                        <a:t>Santiago de Compostela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581-590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5"/>
                  </a:ext>
                </a:extLst>
              </a:tr>
              <a:tr h="141136">
                <a:tc>
                  <a:txBody>
                    <a:bodyPr/>
                    <a:lstStyle/>
                    <a:p>
                      <a:pPr algn="just">
                        <a:lnSpc>
                          <a:spcPts val="1200"/>
                        </a:lnSpc>
                        <a:spcBef>
                          <a:spcPts val="100"/>
                        </a:spcBef>
                        <a:spcAft>
                          <a:spcPts val="100"/>
                        </a:spcAft>
                      </a:pPr>
                      <a:r>
                        <a:rPr lang="es-ES_tradnl" sz="600">
                          <a:effectLst/>
                        </a:rPr>
                        <a:t>Rovira Virgili</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401-500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6"/>
                  </a:ext>
                </a:extLst>
              </a:tr>
              <a:tr h="141136">
                <a:tc>
                  <a:txBody>
                    <a:bodyPr/>
                    <a:lstStyle/>
                    <a:p>
                      <a:pPr algn="just">
                        <a:lnSpc>
                          <a:spcPts val="1200"/>
                        </a:lnSpc>
                        <a:spcBef>
                          <a:spcPts val="100"/>
                        </a:spcBef>
                        <a:spcAft>
                          <a:spcPts val="100"/>
                        </a:spcAft>
                      </a:pPr>
                      <a:r>
                        <a:rPr lang="es-ES_tradnl" sz="600">
                          <a:effectLst/>
                        </a:rPr>
                        <a:t>Jaume I</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7"/>
                  </a:ext>
                </a:extLst>
              </a:tr>
              <a:tr h="141136">
                <a:tc>
                  <a:txBody>
                    <a:bodyPr/>
                    <a:lstStyle/>
                    <a:p>
                      <a:pPr algn="just">
                        <a:lnSpc>
                          <a:spcPts val="1200"/>
                        </a:lnSpc>
                        <a:spcBef>
                          <a:spcPts val="100"/>
                        </a:spcBef>
                        <a:spcAft>
                          <a:spcPts val="100"/>
                        </a:spcAft>
                      </a:pPr>
                      <a:r>
                        <a:rPr lang="es-ES_tradnl" sz="600">
                          <a:effectLst/>
                        </a:rPr>
                        <a:t>Politècnica Cataluña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601-700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275</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8"/>
                  </a:ext>
                </a:extLst>
              </a:tr>
              <a:tr h="141136">
                <a:tc>
                  <a:txBody>
                    <a:bodyPr/>
                    <a:lstStyle/>
                    <a:p>
                      <a:pPr algn="just">
                        <a:lnSpc>
                          <a:spcPts val="1200"/>
                        </a:lnSpc>
                        <a:spcBef>
                          <a:spcPts val="100"/>
                        </a:spcBef>
                        <a:spcAft>
                          <a:spcPts val="100"/>
                        </a:spcAft>
                      </a:pPr>
                      <a:r>
                        <a:rPr lang="es-ES_tradnl" sz="600">
                          <a:effectLst/>
                        </a:rPr>
                        <a:t>Vigo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601-700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19"/>
                  </a:ext>
                </a:extLst>
              </a:tr>
              <a:tr h="141136">
                <a:tc>
                  <a:txBody>
                    <a:bodyPr/>
                    <a:lstStyle/>
                    <a:p>
                      <a:pPr algn="just">
                        <a:lnSpc>
                          <a:spcPts val="1200"/>
                        </a:lnSpc>
                        <a:spcBef>
                          <a:spcPts val="100"/>
                        </a:spcBef>
                        <a:spcAft>
                          <a:spcPts val="100"/>
                        </a:spcAft>
                      </a:pPr>
                      <a:r>
                        <a:rPr lang="es-ES_tradnl" sz="600">
                          <a:effectLst/>
                        </a:rPr>
                        <a:t>Salamanca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601-700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591-600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0"/>
                  </a:ext>
                </a:extLst>
              </a:tr>
              <a:tr h="141136">
                <a:tc>
                  <a:txBody>
                    <a:bodyPr/>
                    <a:lstStyle/>
                    <a:p>
                      <a:pPr algn="just">
                        <a:lnSpc>
                          <a:spcPts val="1200"/>
                        </a:lnSpc>
                        <a:spcBef>
                          <a:spcPts val="100"/>
                        </a:spcBef>
                        <a:spcAft>
                          <a:spcPts val="100"/>
                        </a:spcAft>
                      </a:pPr>
                      <a:r>
                        <a:rPr lang="es-ES_tradnl" sz="600">
                          <a:effectLst/>
                        </a:rPr>
                        <a:t>Córdoba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601-700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dirty="0">
                          <a:effectLst/>
                        </a:rPr>
                        <a:t>-</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1"/>
                  </a:ext>
                </a:extLst>
              </a:tr>
              <a:tr h="141136">
                <a:tc>
                  <a:txBody>
                    <a:bodyPr/>
                    <a:lstStyle/>
                    <a:p>
                      <a:pPr algn="just">
                        <a:lnSpc>
                          <a:spcPts val="1200"/>
                        </a:lnSpc>
                        <a:spcBef>
                          <a:spcPts val="100"/>
                        </a:spcBef>
                        <a:spcAft>
                          <a:spcPts val="100"/>
                        </a:spcAft>
                      </a:pPr>
                      <a:r>
                        <a:rPr lang="es-ES_tradnl" sz="600">
                          <a:effectLst/>
                        </a:rPr>
                        <a:t>Navarra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701-800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251-300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242</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2"/>
                  </a:ext>
                </a:extLst>
              </a:tr>
              <a:tr h="141136">
                <a:tc>
                  <a:txBody>
                    <a:bodyPr/>
                    <a:lstStyle/>
                    <a:p>
                      <a:pPr algn="just">
                        <a:lnSpc>
                          <a:spcPts val="1200"/>
                        </a:lnSpc>
                        <a:spcBef>
                          <a:spcPts val="100"/>
                        </a:spcBef>
                        <a:spcAft>
                          <a:spcPts val="100"/>
                        </a:spcAft>
                      </a:pPr>
                      <a:r>
                        <a:rPr lang="es-ES_tradnl" sz="600">
                          <a:effectLst/>
                        </a:rPr>
                        <a:t>Murcia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701-800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3"/>
                  </a:ext>
                </a:extLst>
              </a:tr>
              <a:tr h="141136">
                <a:tc>
                  <a:txBody>
                    <a:bodyPr/>
                    <a:lstStyle/>
                    <a:p>
                      <a:pPr algn="just">
                        <a:lnSpc>
                          <a:spcPts val="1200"/>
                        </a:lnSpc>
                        <a:spcBef>
                          <a:spcPts val="100"/>
                        </a:spcBef>
                        <a:spcAft>
                          <a:spcPts val="100"/>
                        </a:spcAft>
                      </a:pPr>
                      <a:r>
                        <a:rPr lang="es-ES_tradnl" sz="600">
                          <a:effectLst/>
                        </a:rPr>
                        <a:t>Castilla-La Mancha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701-800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4"/>
                  </a:ext>
                </a:extLst>
              </a:tr>
              <a:tr h="141136">
                <a:tc>
                  <a:txBody>
                    <a:bodyPr/>
                    <a:lstStyle/>
                    <a:p>
                      <a:pPr algn="just">
                        <a:lnSpc>
                          <a:spcPts val="1200"/>
                        </a:lnSpc>
                        <a:spcBef>
                          <a:spcPts val="100"/>
                        </a:spcBef>
                        <a:spcAft>
                          <a:spcPts val="100"/>
                        </a:spcAft>
                      </a:pPr>
                      <a:r>
                        <a:rPr lang="es-ES_tradnl" sz="600">
                          <a:effectLst/>
                        </a:rPr>
                        <a:t>Rey Juan Carlos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701-800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5"/>
                  </a:ext>
                </a:extLst>
              </a:tr>
              <a:tr h="141136">
                <a:tc>
                  <a:txBody>
                    <a:bodyPr/>
                    <a:lstStyle/>
                    <a:p>
                      <a:pPr algn="just">
                        <a:lnSpc>
                          <a:spcPts val="1200"/>
                        </a:lnSpc>
                        <a:spcBef>
                          <a:spcPts val="100"/>
                        </a:spcBef>
                        <a:spcAft>
                          <a:spcPts val="100"/>
                        </a:spcAft>
                      </a:pPr>
                      <a:r>
                        <a:rPr lang="es-ES_tradnl" sz="600">
                          <a:effectLst/>
                        </a:rPr>
                        <a:t>La Laguna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701-800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501-600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6"/>
                  </a:ext>
                </a:extLst>
              </a:tr>
              <a:tr h="141136">
                <a:tc>
                  <a:txBody>
                    <a:bodyPr/>
                    <a:lstStyle/>
                    <a:p>
                      <a:pPr algn="just">
                        <a:lnSpc>
                          <a:spcPts val="1200"/>
                        </a:lnSpc>
                        <a:spcBef>
                          <a:spcPts val="100"/>
                        </a:spcBef>
                        <a:spcAft>
                          <a:spcPts val="100"/>
                        </a:spcAft>
                      </a:pPr>
                      <a:r>
                        <a:rPr lang="es-ES_tradnl" sz="600">
                          <a:effectLst/>
                        </a:rPr>
                        <a:t>LLeida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701-800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7"/>
                  </a:ext>
                </a:extLst>
              </a:tr>
              <a:tr h="141136">
                <a:tc>
                  <a:txBody>
                    <a:bodyPr/>
                    <a:lstStyle/>
                    <a:p>
                      <a:pPr algn="just">
                        <a:lnSpc>
                          <a:spcPts val="1200"/>
                        </a:lnSpc>
                        <a:spcBef>
                          <a:spcPts val="100"/>
                        </a:spcBef>
                        <a:spcAft>
                          <a:spcPts val="100"/>
                        </a:spcAft>
                      </a:pPr>
                      <a:r>
                        <a:rPr lang="es-ES_tradnl" sz="600">
                          <a:effectLst/>
                        </a:rPr>
                        <a:t>Miguel Hernández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8"/>
                  </a:ext>
                </a:extLst>
              </a:tr>
              <a:tr h="141136">
                <a:tc>
                  <a:txBody>
                    <a:bodyPr/>
                    <a:lstStyle/>
                    <a:p>
                      <a:pPr algn="just">
                        <a:lnSpc>
                          <a:spcPts val="1200"/>
                        </a:lnSpc>
                        <a:spcBef>
                          <a:spcPts val="100"/>
                        </a:spcBef>
                        <a:spcAft>
                          <a:spcPts val="100"/>
                        </a:spcAft>
                      </a:pPr>
                      <a:r>
                        <a:rPr lang="es-ES_tradnl" sz="600">
                          <a:effectLst/>
                        </a:rPr>
                        <a:t>Jaén</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29"/>
                  </a:ext>
                </a:extLst>
              </a:tr>
              <a:tr h="141136">
                <a:tc>
                  <a:txBody>
                    <a:bodyPr/>
                    <a:lstStyle/>
                    <a:p>
                      <a:pPr algn="just">
                        <a:lnSpc>
                          <a:spcPts val="1200"/>
                        </a:lnSpc>
                        <a:spcBef>
                          <a:spcPts val="100"/>
                        </a:spcBef>
                        <a:spcAft>
                          <a:spcPts val="100"/>
                        </a:spcAft>
                      </a:pPr>
                      <a:r>
                        <a:rPr lang="es-ES_tradnl" sz="600">
                          <a:effectLst/>
                        </a:rPr>
                        <a:t>Pablo Olavide</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0"/>
                  </a:ext>
                </a:extLst>
              </a:tr>
              <a:tr h="141136">
                <a:tc>
                  <a:txBody>
                    <a:bodyPr/>
                    <a:lstStyle/>
                    <a:p>
                      <a:pPr algn="just">
                        <a:lnSpc>
                          <a:spcPts val="1200"/>
                        </a:lnSpc>
                        <a:spcBef>
                          <a:spcPts val="100"/>
                        </a:spcBef>
                        <a:spcAft>
                          <a:spcPts val="100"/>
                        </a:spcAft>
                      </a:pPr>
                      <a:r>
                        <a:rPr lang="es-ES_tradnl" sz="600">
                          <a:effectLst/>
                        </a:rPr>
                        <a:t>Alicante</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1"/>
                  </a:ext>
                </a:extLst>
              </a:tr>
              <a:tr h="141136">
                <a:tc>
                  <a:txBody>
                    <a:bodyPr/>
                    <a:lstStyle/>
                    <a:p>
                      <a:pPr algn="just">
                        <a:lnSpc>
                          <a:spcPts val="1200"/>
                        </a:lnSpc>
                        <a:spcBef>
                          <a:spcPts val="100"/>
                        </a:spcBef>
                        <a:spcAft>
                          <a:spcPts val="100"/>
                        </a:spcAft>
                      </a:pPr>
                      <a:r>
                        <a:rPr lang="es-ES_tradnl" sz="600">
                          <a:effectLst/>
                        </a:rPr>
                        <a:t>Cantabria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2"/>
                  </a:ext>
                </a:extLst>
              </a:tr>
              <a:tr h="141136">
                <a:tc>
                  <a:txBody>
                    <a:bodyPr/>
                    <a:lstStyle/>
                    <a:p>
                      <a:pPr algn="just">
                        <a:lnSpc>
                          <a:spcPts val="1200"/>
                        </a:lnSpc>
                        <a:spcBef>
                          <a:spcPts val="100"/>
                        </a:spcBef>
                        <a:spcAft>
                          <a:spcPts val="100"/>
                        </a:spcAft>
                      </a:pPr>
                      <a:r>
                        <a:rPr lang="es-ES_tradnl" sz="600">
                          <a:effectLst/>
                        </a:rPr>
                        <a:t>Extremadura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3"/>
                  </a:ext>
                </a:extLst>
              </a:tr>
              <a:tr h="141136">
                <a:tc>
                  <a:txBody>
                    <a:bodyPr/>
                    <a:lstStyle/>
                    <a:p>
                      <a:pPr algn="just">
                        <a:lnSpc>
                          <a:spcPts val="1200"/>
                        </a:lnSpc>
                        <a:spcBef>
                          <a:spcPts val="100"/>
                        </a:spcBef>
                        <a:spcAft>
                          <a:spcPts val="100"/>
                        </a:spcAft>
                      </a:pPr>
                      <a:r>
                        <a:rPr lang="es-ES_tradnl" sz="600">
                          <a:effectLst/>
                        </a:rPr>
                        <a:t>Girona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4"/>
                  </a:ext>
                </a:extLst>
              </a:tr>
              <a:tr h="141136">
                <a:tc>
                  <a:txBody>
                    <a:bodyPr/>
                    <a:lstStyle/>
                    <a:p>
                      <a:pPr algn="just">
                        <a:lnSpc>
                          <a:spcPts val="1200"/>
                        </a:lnSpc>
                        <a:spcBef>
                          <a:spcPts val="100"/>
                        </a:spcBef>
                        <a:spcAft>
                          <a:spcPts val="100"/>
                        </a:spcAft>
                      </a:pPr>
                      <a:r>
                        <a:rPr lang="es-ES_tradnl" sz="600">
                          <a:effectLst/>
                        </a:rPr>
                        <a:t>Málaga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5"/>
                  </a:ext>
                </a:extLst>
              </a:tr>
              <a:tr h="141136">
                <a:tc>
                  <a:txBody>
                    <a:bodyPr/>
                    <a:lstStyle/>
                    <a:p>
                      <a:pPr algn="just">
                        <a:lnSpc>
                          <a:spcPts val="1200"/>
                        </a:lnSpc>
                        <a:spcBef>
                          <a:spcPts val="100"/>
                        </a:spcBef>
                        <a:spcAft>
                          <a:spcPts val="100"/>
                        </a:spcAft>
                      </a:pPr>
                      <a:r>
                        <a:rPr lang="es-ES_tradnl" sz="600">
                          <a:effectLst/>
                        </a:rPr>
                        <a:t>Valladolid</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801-900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6"/>
                  </a:ext>
                </a:extLst>
              </a:tr>
              <a:tr h="141136">
                <a:tc>
                  <a:txBody>
                    <a:bodyPr/>
                    <a:lstStyle/>
                    <a:p>
                      <a:pPr algn="just">
                        <a:lnSpc>
                          <a:spcPts val="1200"/>
                        </a:lnSpc>
                        <a:spcBef>
                          <a:spcPts val="100"/>
                        </a:spcBef>
                        <a:spcAft>
                          <a:spcPts val="100"/>
                        </a:spcAft>
                      </a:pPr>
                      <a:r>
                        <a:rPr lang="es-ES_tradnl" sz="600">
                          <a:effectLst/>
                        </a:rPr>
                        <a:t>Alcalá de Henares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901-1000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481</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7"/>
                  </a:ext>
                </a:extLst>
              </a:tr>
              <a:tr h="141136">
                <a:tc>
                  <a:txBody>
                    <a:bodyPr/>
                    <a:lstStyle/>
                    <a:p>
                      <a:pPr algn="just">
                        <a:lnSpc>
                          <a:spcPts val="1200"/>
                        </a:lnSpc>
                        <a:spcBef>
                          <a:spcPts val="100"/>
                        </a:spcBef>
                        <a:spcAft>
                          <a:spcPts val="100"/>
                        </a:spcAft>
                      </a:pPr>
                      <a:r>
                        <a:rPr lang="es-ES_tradnl" sz="600">
                          <a:effectLst/>
                        </a:rPr>
                        <a:t>Las Palmas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901-1000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8"/>
                  </a:ext>
                </a:extLst>
              </a:tr>
              <a:tr h="141136">
                <a:tc>
                  <a:txBody>
                    <a:bodyPr/>
                    <a:lstStyle/>
                    <a:p>
                      <a:pPr algn="just">
                        <a:lnSpc>
                          <a:spcPts val="1200"/>
                        </a:lnSpc>
                        <a:spcBef>
                          <a:spcPts val="100"/>
                        </a:spcBef>
                        <a:spcAft>
                          <a:spcPts val="100"/>
                        </a:spcAft>
                      </a:pPr>
                      <a:r>
                        <a:rPr lang="es-ES_tradnl" sz="600">
                          <a:effectLst/>
                        </a:rPr>
                        <a:t>Carlos III</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253</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39"/>
                  </a:ext>
                </a:extLst>
              </a:tr>
              <a:tr h="141136">
                <a:tc>
                  <a:txBody>
                    <a:bodyPr/>
                    <a:lstStyle/>
                    <a:p>
                      <a:pPr algn="just">
                        <a:lnSpc>
                          <a:spcPts val="1200"/>
                        </a:lnSpc>
                        <a:spcBef>
                          <a:spcPts val="100"/>
                        </a:spcBef>
                        <a:spcAft>
                          <a:spcPts val="100"/>
                        </a:spcAft>
                      </a:pPr>
                      <a:r>
                        <a:rPr lang="es-ES_tradnl" sz="600">
                          <a:effectLst/>
                        </a:rPr>
                        <a:t>Deusto</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40"/>
                  </a:ext>
                </a:extLst>
              </a:tr>
              <a:tr h="141136">
                <a:tc>
                  <a:txBody>
                    <a:bodyPr/>
                    <a:lstStyle/>
                    <a:p>
                      <a:pPr algn="just">
                        <a:lnSpc>
                          <a:spcPts val="1200"/>
                        </a:lnSpc>
                        <a:spcBef>
                          <a:spcPts val="100"/>
                        </a:spcBef>
                        <a:spcAft>
                          <a:spcPts val="100"/>
                        </a:spcAft>
                      </a:pPr>
                      <a:r>
                        <a:rPr lang="es-ES_tradnl" sz="600">
                          <a:effectLst/>
                        </a:rPr>
                        <a:t>Oberta de  Cataluña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601-800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41"/>
                  </a:ext>
                </a:extLst>
              </a:tr>
              <a:tr h="141136">
                <a:tc>
                  <a:txBody>
                    <a:bodyPr/>
                    <a:lstStyle/>
                    <a:p>
                      <a:pPr algn="just">
                        <a:lnSpc>
                          <a:spcPts val="1200"/>
                        </a:lnSpc>
                        <a:spcBef>
                          <a:spcPts val="100"/>
                        </a:spcBef>
                        <a:spcAft>
                          <a:spcPts val="100"/>
                        </a:spcAft>
                      </a:pPr>
                      <a:r>
                        <a:rPr lang="es-ES_tradnl" sz="600">
                          <a:effectLst/>
                        </a:rPr>
                        <a:t>La Coruña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42"/>
                  </a:ext>
                </a:extLst>
              </a:tr>
              <a:tr h="141136">
                <a:tc>
                  <a:txBody>
                    <a:bodyPr/>
                    <a:lstStyle/>
                    <a:p>
                      <a:pPr algn="just">
                        <a:lnSpc>
                          <a:spcPts val="1200"/>
                        </a:lnSpc>
                        <a:spcBef>
                          <a:spcPts val="100"/>
                        </a:spcBef>
                        <a:spcAft>
                          <a:spcPts val="100"/>
                        </a:spcAft>
                      </a:pPr>
                      <a:r>
                        <a:rPr lang="es-ES_tradnl" sz="600">
                          <a:effectLst/>
                        </a:rPr>
                        <a:t>Almería</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43"/>
                  </a:ext>
                </a:extLst>
              </a:tr>
              <a:tr h="141136">
                <a:tc>
                  <a:txBody>
                    <a:bodyPr/>
                    <a:lstStyle/>
                    <a:p>
                      <a:pPr algn="just">
                        <a:lnSpc>
                          <a:spcPts val="1200"/>
                        </a:lnSpc>
                        <a:spcBef>
                          <a:spcPts val="100"/>
                        </a:spcBef>
                        <a:spcAft>
                          <a:spcPts val="100"/>
                        </a:spcAft>
                      </a:pPr>
                      <a:r>
                        <a:rPr lang="es-ES_tradnl" sz="600">
                          <a:effectLst/>
                        </a:rPr>
                        <a:t>Burgos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801-1000</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44"/>
                  </a:ext>
                </a:extLst>
              </a:tr>
              <a:tr h="141136">
                <a:tc>
                  <a:txBody>
                    <a:bodyPr/>
                    <a:lstStyle/>
                    <a:p>
                      <a:pPr algn="just">
                        <a:lnSpc>
                          <a:spcPts val="1200"/>
                        </a:lnSpc>
                        <a:spcBef>
                          <a:spcPts val="100"/>
                        </a:spcBef>
                        <a:spcAft>
                          <a:spcPts val="100"/>
                        </a:spcAft>
                      </a:pPr>
                      <a:r>
                        <a:rPr lang="es-ES_tradnl" sz="600">
                          <a:effectLst/>
                        </a:rPr>
                        <a:t>Ramón Lull</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378460"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471805" algn="r">
                        <a:lnSpc>
                          <a:spcPts val="1200"/>
                        </a:lnSpc>
                        <a:spcBef>
                          <a:spcPts val="100"/>
                        </a:spcBef>
                        <a:spcAft>
                          <a:spcPts val="100"/>
                        </a:spcAft>
                      </a:pPr>
                      <a:r>
                        <a:rPr lang="es-ES_tradnl" sz="600">
                          <a:effectLst/>
                        </a:rPr>
                        <a:t>-</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tc>
                  <a:txBody>
                    <a:bodyPr/>
                    <a:lstStyle/>
                    <a:p>
                      <a:pPr marR="284480" algn="r">
                        <a:lnSpc>
                          <a:spcPts val="1200"/>
                        </a:lnSpc>
                        <a:spcBef>
                          <a:spcPts val="100"/>
                        </a:spcBef>
                        <a:spcAft>
                          <a:spcPts val="100"/>
                        </a:spcAft>
                      </a:pPr>
                      <a:r>
                        <a:rPr lang="es-ES_tradnl" sz="600" dirty="0">
                          <a:effectLst/>
                        </a:rPr>
                        <a:t>541-550</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112" marR="44112" marT="0" marB="0"/>
                </a:tc>
                <a:extLst>
                  <a:ext uri="{0D108BD9-81ED-4DB2-BD59-A6C34878D82A}">
                    <a16:rowId xmlns:a16="http://schemas.microsoft.com/office/drawing/2014/main" val="10045"/>
                  </a:ext>
                </a:extLst>
              </a:tr>
            </a:tbl>
          </a:graphicData>
        </a:graphic>
      </p:graphicFrame>
      <p:sp>
        <p:nvSpPr>
          <p:cNvPr id="7" name="Rectangle 1"/>
          <p:cNvSpPr>
            <a:spLocks noChangeArrowheads="1"/>
          </p:cNvSpPr>
          <p:nvPr/>
        </p:nvSpPr>
        <p:spPr bwMode="auto">
          <a:xfrm>
            <a:off x="1160925" y="6619290"/>
            <a:ext cx="143980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Fuente: Elaboración propia a partir de ARWU,THE, y QS en  2019.Criterio de ordenación: 1º posición en ARWU, 2º presencia en ARWU,THE, y QS., 3º posición en THE, y 4º posición en QS.</a:t>
            </a:r>
            <a:endParaRPr kumimoji="0" lang="es-ES_tradnl" altLang="es-ES" sz="1800" b="0" i="0" u="none" strike="noStrike" cap="none" normalizeH="0" baseline="0" dirty="0">
              <a:ln>
                <a:noFill/>
              </a:ln>
              <a:solidFill>
                <a:schemeClr val="tx1"/>
              </a:solidFill>
              <a:effectLst/>
              <a:latin typeface="Arial" panose="020B0604020202020204" pitchFamily="34" charset="0"/>
            </a:endParaRPr>
          </a:p>
        </p:txBody>
      </p:sp>
      <p:pic>
        <p:nvPicPr>
          <p:cNvPr id="8" name="Imagen 7"/>
          <p:cNvPicPr>
            <a:picLocks noChangeAspect="1"/>
          </p:cNvPicPr>
          <p:nvPr/>
        </p:nvPicPr>
        <p:blipFill>
          <a:blip r:embed="rId2"/>
          <a:stretch>
            <a:fillRect/>
          </a:stretch>
        </p:blipFill>
        <p:spPr>
          <a:xfrm>
            <a:off x="7131729" y="498277"/>
            <a:ext cx="1899651" cy="2726558"/>
          </a:xfrm>
          <a:prstGeom prst="rect">
            <a:avLst/>
          </a:prstGeom>
        </p:spPr>
      </p:pic>
      <p:pic>
        <p:nvPicPr>
          <p:cNvPr id="9" name="Imagen 8"/>
          <p:cNvPicPr>
            <a:picLocks noChangeAspect="1"/>
          </p:cNvPicPr>
          <p:nvPr/>
        </p:nvPicPr>
        <p:blipFill>
          <a:blip r:embed="rId3"/>
          <a:stretch>
            <a:fillRect/>
          </a:stretch>
        </p:blipFill>
        <p:spPr>
          <a:xfrm>
            <a:off x="6972300" y="3768090"/>
            <a:ext cx="2171700" cy="1028700"/>
          </a:xfrm>
          <a:prstGeom prst="rect">
            <a:avLst/>
          </a:prstGeom>
        </p:spPr>
      </p:pic>
    </p:spTree>
    <p:extLst>
      <p:ext uri="{BB962C8B-B14F-4D97-AF65-F5344CB8AC3E}">
        <p14:creationId xmlns:p14="http://schemas.microsoft.com/office/powerpoint/2010/main" val="2904511349"/>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232" y="1169525"/>
            <a:ext cx="8915400" cy="1143000"/>
          </a:xfrm>
        </p:spPr>
        <p:txBody>
          <a:bodyPr>
            <a:normAutofit/>
          </a:bodyPr>
          <a:lstStyle/>
          <a:p>
            <a:r>
              <a:rPr lang="es-ES" sz="3200" b="1" dirty="0">
                <a:solidFill>
                  <a:srgbClr val="C00000"/>
                </a:solidFill>
              </a:rPr>
              <a:t>2.- EL DESEMPEÑO DE NUESTRA UNIVERSIDAD COMO PROVEEDORA DE CONOCIMIENTO</a:t>
            </a:r>
          </a:p>
        </p:txBody>
      </p:sp>
      <p:sp>
        <p:nvSpPr>
          <p:cNvPr id="5" name="4 Marcador de contenido"/>
          <p:cNvSpPr>
            <a:spLocks noGrp="1"/>
          </p:cNvSpPr>
          <p:nvPr>
            <p:ph idx="1"/>
          </p:nvPr>
        </p:nvSpPr>
        <p:spPr>
          <a:xfrm>
            <a:off x="307649" y="1079322"/>
            <a:ext cx="8526566" cy="5277028"/>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157162" indent="0" algn="just">
              <a:lnSpc>
                <a:spcPct val="150000"/>
              </a:lnSpc>
              <a:buNone/>
              <a:defRPr/>
            </a:pPr>
            <a:endParaRPr lang="es-ES" sz="2200" dirty="0">
              <a:solidFill>
                <a:srgbClr val="002060"/>
              </a:solidFill>
            </a:endParaRPr>
          </a:p>
          <a:p>
            <a:pPr lvl="1"/>
            <a:endParaRPr lang="es-ES" sz="1800" b="1" dirty="0"/>
          </a:p>
          <a:p>
            <a:pPr lvl="1"/>
            <a:endParaRPr lang="es-ES" sz="1800" b="1" dirty="0"/>
          </a:p>
          <a:p>
            <a:pPr lvl="1"/>
            <a:endParaRPr lang="es-ES" sz="1800" b="1" dirty="0"/>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11</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pic>
        <p:nvPicPr>
          <p:cNvPr id="8" name="Picture 2" descr="Academic Ranking of World Universitie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482" y="2172178"/>
            <a:ext cx="2376014" cy="799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s3.mm.bing.net/th?id=H.5003775495243226&amp;w=227&amp;h=126&amp;c=7&amp;rs=1&amp;pid=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6413" y="2145917"/>
            <a:ext cx="1642306" cy="911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ts1.mm.bing.net/th?id=H.4525900330699472&amp;w=222&amp;h=59&amp;c=7&amp;rs=1&amp;pid=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0074" y="2145917"/>
            <a:ext cx="1829960" cy="735605"/>
          </a:xfrm>
          <a:prstGeom prst="rect">
            <a:avLst/>
          </a:prstGeom>
          <a:noFill/>
          <a:extLst>
            <a:ext uri="{909E8E84-426E-40DD-AFC4-6F175D3DCCD1}">
              <a14:hiddenFill xmlns:a14="http://schemas.microsoft.com/office/drawing/2010/main">
                <a:solidFill>
                  <a:srgbClr val="FFFFFF"/>
                </a:solidFill>
              </a14:hiddenFill>
            </a:ext>
          </a:extLst>
        </p:spPr>
      </p:pic>
      <p:sp>
        <p:nvSpPr>
          <p:cNvPr id="11" name="4 Marcador de contenido"/>
          <p:cNvSpPr txBox="1">
            <a:spLocks/>
          </p:cNvSpPr>
          <p:nvPr/>
        </p:nvSpPr>
        <p:spPr>
          <a:xfrm>
            <a:off x="393107" y="2845665"/>
            <a:ext cx="7931710" cy="39176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600" b="1" dirty="0"/>
              <a:t>¿Pero que dicen de nuestro desempeño docente y compromiso social ?</a:t>
            </a:r>
          </a:p>
          <a:p>
            <a:pPr lvl="1"/>
            <a:r>
              <a:rPr lang="es-ES" sz="1800" b="1" dirty="0" err="1"/>
              <a:t>European</a:t>
            </a:r>
            <a:r>
              <a:rPr lang="es-ES" sz="1800" b="1" dirty="0"/>
              <a:t> </a:t>
            </a:r>
            <a:r>
              <a:rPr lang="es-ES" sz="1800" b="1" dirty="0" err="1"/>
              <a:t>Teaching</a:t>
            </a:r>
            <a:r>
              <a:rPr lang="es-ES" sz="1800" b="1" dirty="0"/>
              <a:t> Ranking (THE ETR 2018)</a:t>
            </a:r>
          </a:p>
          <a:p>
            <a:pPr lvl="2"/>
            <a:r>
              <a:rPr lang="es-ES" sz="1800" b="1" dirty="0"/>
              <a:t>14 universidades españolas (12 públicas y 2 privadas ) en el top100 de los países estudiados (A,UK,F,I, </a:t>
            </a:r>
            <a:r>
              <a:rPr lang="es-ES" sz="1800" b="1" dirty="0" err="1"/>
              <a:t>Es,H,Pt,Ir</a:t>
            </a:r>
            <a:r>
              <a:rPr lang="es-ES" sz="1800" b="1" dirty="0"/>
              <a:t>)</a:t>
            </a:r>
          </a:p>
          <a:p>
            <a:pPr lvl="2"/>
            <a:r>
              <a:rPr lang="es-ES" sz="1800" b="1" dirty="0">
                <a:solidFill>
                  <a:srgbClr val="00B050"/>
                </a:solidFill>
              </a:rPr>
              <a:t>UN,UB;UAB,UAM,UPF,UAH,UC3;UPCo,Use,UZ,UCM,UPV,URV,UV</a:t>
            </a:r>
          </a:p>
          <a:p>
            <a:pPr lvl="1"/>
            <a:r>
              <a:rPr lang="es-ES" sz="1800" b="1" dirty="0" err="1"/>
              <a:t>Graduate</a:t>
            </a:r>
            <a:r>
              <a:rPr lang="es-ES" sz="1800" b="1" dirty="0"/>
              <a:t> </a:t>
            </a:r>
            <a:r>
              <a:rPr lang="es-ES" sz="1800" b="1" dirty="0" err="1"/>
              <a:t>Employability</a:t>
            </a:r>
            <a:r>
              <a:rPr lang="es-ES" sz="1800" b="1" dirty="0"/>
              <a:t> QS ( QS GE 2019)</a:t>
            </a:r>
          </a:p>
          <a:p>
            <a:pPr lvl="2"/>
            <a:r>
              <a:rPr lang="es-ES" sz="1400" b="1" dirty="0"/>
              <a:t>14 universidades españolas ( 12 públicas y 2 privadas) en el top 500 mundial.</a:t>
            </a:r>
          </a:p>
          <a:p>
            <a:pPr lvl="2"/>
            <a:r>
              <a:rPr lang="es-ES" sz="1800" b="1" dirty="0">
                <a:solidFill>
                  <a:srgbClr val="00B050"/>
                </a:solidFill>
              </a:rPr>
              <a:t>UN,UB,UPM,UCM,UPC,UAB,UAM,UC3,UAH,UPV,URJC,URLL,UPF;UV</a:t>
            </a:r>
          </a:p>
          <a:p>
            <a:pPr lvl="1"/>
            <a:r>
              <a:rPr lang="es-ES" sz="1800" b="1" dirty="0" err="1"/>
              <a:t>University</a:t>
            </a:r>
            <a:r>
              <a:rPr lang="es-ES" sz="1800" b="1" dirty="0"/>
              <a:t> </a:t>
            </a:r>
            <a:r>
              <a:rPr lang="es-ES" sz="1800" b="1" dirty="0" err="1"/>
              <a:t>Impact</a:t>
            </a:r>
            <a:r>
              <a:rPr lang="es-ES" sz="1800" b="1" dirty="0"/>
              <a:t> Ranking THE 2019</a:t>
            </a:r>
          </a:p>
          <a:p>
            <a:pPr lvl="2"/>
            <a:r>
              <a:rPr lang="es-ES" sz="1400" b="1" dirty="0"/>
              <a:t>14 universidades españolas  ( 12 públicas, 2 privadas) en el top 200 mundial</a:t>
            </a:r>
          </a:p>
          <a:p>
            <a:pPr lvl="2"/>
            <a:r>
              <a:rPr lang="es-ES" sz="1800" b="1">
                <a:solidFill>
                  <a:srgbClr val="00B050"/>
                </a:solidFill>
              </a:rPr>
              <a:t>UPF,UAB,UPCo,UGi,UC,UD,Uma,UMH,Umu,UPC,UPV,UV,Uva,UVi</a:t>
            </a:r>
            <a:endParaRPr lang="es-ES" sz="1800" b="1" dirty="0">
              <a:solidFill>
                <a:srgbClr val="00B050"/>
              </a:solidFill>
            </a:endParaRPr>
          </a:p>
          <a:p>
            <a:pPr lvl="2"/>
            <a:endParaRPr lang="es-ES" sz="1400" b="1" dirty="0"/>
          </a:p>
          <a:p>
            <a:pPr lvl="2"/>
            <a:endParaRPr lang="es-ES" sz="1400" b="1" dirty="0"/>
          </a:p>
        </p:txBody>
      </p:sp>
    </p:spTree>
    <p:extLst>
      <p:ext uri="{BB962C8B-B14F-4D97-AF65-F5344CB8AC3E}">
        <p14:creationId xmlns:p14="http://schemas.microsoft.com/office/powerpoint/2010/main" val="17247782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232" y="1326165"/>
            <a:ext cx="8915400" cy="1143000"/>
          </a:xfrm>
        </p:spPr>
        <p:txBody>
          <a:bodyPr>
            <a:normAutofit/>
          </a:bodyPr>
          <a:lstStyle/>
          <a:p>
            <a:r>
              <a:rPr lang="es-ES" sz="3200" b="1" dirty="0">
                <a:solidFill>
                  <a:srgbClr val="C00000"/>
                </a:solidFill>
              </a:rPr>
              <a:t>2.- EL DESEMPEÑO DE NUESTRA UNIVERSIDAD COMO PROVEEDORA DE CONOCIMIENTO</a:t>
            </a:r>
          </a:p>
        </p:txBody>
      </p:sp>
      <p:sp>
        <p:nvSpPr>
          <p:cNvPr id="5" name="4 Marcador de contenido"/>
          <p:cNvSpPr>
            <a:spLocks noGrp="1"/>
          </p:cNvSpPr>
          <p:nvPr>
            <p:ph idx="1"/>
          </p:nvPr>
        </p:nvSpPr>
        <p:spPr>
          <a:xfrm>
            <a:off x="307649" y="1280354"/>
            <a:ext cx="8526566" cy="5277028"/>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157162" indent="0" algn="just">
              <a:lnSpc>
                <a:spcPct val="150000"/>
              </a:lnSpc>
              <a:buNone/>
              <a:defRPr/>
            </a:pPr>
            <a:endParaRPr lang="es-ES" sz="2200" dirty="0">
              <a:solidFill>
                <a:srgbClr val="002060"/>
              </a:solidFill>
            </a:endParaRPr>
          </a:p>
          <a:p>
            <a:pPr lvl="1"/>
            <a:endParaRPr lang="es-ES" sz="1800" b="1" dirty="0"/>
          </a:p>
          <a:p>
            <a:pPr lvl="1"/>
            <a:endParaRPr lang="es-ES" sz="1800" b="1" dirty="0"/>
          </a:p>
          <a:p>
            <a:pPr lvl="1"/>
            <a:endParaRPr lang="es-ES" sz="1800" b="1" dirty="0"/>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12</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sp>
        <p:nvSpPr>
          <p:cNvPr id="11" name="4 Marcador de contenido"/>
          <p:cNvSpPr txBox="1">
            <a:spLocks/>
          </p:cNvSpPr>
          <p:nvPr/>
        </p:nvSpPr>
        <p:spPr>
          <a:xfrm>
            <a:off x="393107" y="3298884"/>
            <a:ext cx="7931710" cy="3917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s-ES" sz="1400" b="1" dirty="0"/>
          </a:p>
        </p:txBody>
      </p:sp>
      <p:sp>
        <p:nvSpPr>
          <p:cNvPr id="12" name="4 Marcador de contenido"/>
          <p:cNvSpPr txBox="1">
            <a:spLocks/>
          </p:cNvSpPr>
          <p:nvPr/>
        </p:nvSpPr>
        <p:spPr>
          <a:xfrm>
            <a:off x="323527" y="2401368"/>
            <a:ext cx="8510687" cy="4340000"/>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s-ES" sz="2600" b="1" dirty="0"/>
          </a:p>
          <a:p>
            <a:pPr marL="800100" lvl="1" indent="-342900" algn="just">
              <a:buFont typeface="Wingdings" panose="05000000000000000000" pitchFamily="2" charset="2"/>
              <a:buChar char="§"/>
            </a:pPr>
            <a:r>
              <a:rPr lang="es-ES" sz="2000" b="1" dirty="0"/>
              <a:t>Kai Chan. WEF 2017 </a:t>
            </a:r>
            <a:r>
              <a:rPr lang="es-ES" sz="2000" dirty="0"/>
              <a:t>.Los países que ofrecen a sus ciudadanos una mejor educación superior</a:t>
            </a:r>
          </a:p>
          <a:p>
            <a:pPr lvl="1" algn="just"/>
            <a:r>
              <a:rPr lang="es-ES" sz="3600" dirty="0">
                <a:solidFill>
                  <a:srgbClr val="00B050"/>
                </a:solidFill>
              </a:rPr>
              <a:t>“</a:t>
            </a:r>
            <a:r>
              <a:rPr lang="es-ES" sz="3600" i="1" dirty="0">
                <a:solidFill>
                  <a:srgbClr val="00B050"/>
                </a:solidFill>
              </a:rPr>
              <a:t>lo más importante para el ciudadano promedio de un país no es si tiene universidades como Stanford o Oxford, sino más bien la calidad de las universidades a las que probablemente sus hijos asistan”</a:t>
            </a:r>
          </a:p>
          <a:p>
            <a:pPr marL="800100" lvl="1" indent="-342900" algn="just">
              <a:buFont typeface="Arial" panose="020B0604020202020204" pitchFamily="34" charset="0"/>
              <a:buChar char="•"/>
            </a:pPr>
            <a:endParaRPr lang="es-ES" sz="3600" dirty="0"/>
          </a:p>
          <a:p>
            <a:endParaRPr lang="es-ES" sz="3600" b="1" dirty="0"/>
          </a:p>
          <a:p>
            <a:endParaRPr lang="es-ES" sz="2600" b="1" dirty="0"/>
          </a:p>
          <a:p>
            <a:endParaRPr lang="es-ES" sz="2600" b="1" dirty="0"/>
          </a:p>
          <a:p>
            <a:endParaRPr lang="es-ES" sz="2600" b="1" dirty="0"/>
          </a:p>
          <a:p>
            <a:endParaRPr lang="es-ES" sz="2600" b="1" dirty="0"/>
          </a:p>
          <a:p>
            <a:pPr lvl="1"/>
            <a:endParaRPr lang="es-ES" sz="2000" b="1" dirty="0"/>
          </a:p>
          <a:p>
            <a:pPr lvl="2"/>
            <a:endParaRPr lang="es-ES" sz="1400" b="1" dirty="0"/>
          </a:p>
          <a:p>
            <a:pPr lvl="2"/>
            <a:endParaRPr lang="es-ES" sz="1400" b="1" dirty="0"/>
          </a:p>
          <a:p>
            <a:pPr lvl="2"/>
            <a:endParaRPr lang="es-ES" sz="1400" b="1" dirty="0"/>
          </a:p>
          <a:p>
            <a:pPr marL="914400" lvl="2" indent="0">
              <a:buNone/>
            </a:pPr>
            <a:endParaRPr lang="es-ES" sz="1400" b="1" dirty="0"/>
          </a:p>
          <a:p>
            <a:pPr marL="914400" lvl="2" indent="0">
              <a:buNone/>
            </a:pPr>
            <a:endParaRPr lang="es-ES" sz="1400" b="1" dirty="0"/>
          </a:p>
          <a:p>
            <a:pPr marL="914400" lvl="2" indent="0">
              <a:buNone/>
            </a:pPr>
            <a:endParaRPr lang="es-ES" sz="1400" b="1" dirty="0"/>
          </a:p>
          <a:p>
            <a:pPr marL="914400" lvl="2" indent="0">
              <a:buNone/>
            </a:pPr>
            <a:endParaRPr lang="es-ES" sz="1400" b="1" dirty="0"/>
          </a:p>
          <a:p>
            <a:pPr marL="914400" lvl="2" indent="0">
              <a:buNone/>
            </a:pPr>
            <a:endParaRPr lang="es-ES" sz="1400" b="1" dirty="0"/>
          </a:p>
          <a:p>
            <a:pPr marL="914400" lvl="2" indent="0">
              <a:buNone/>
            </a:pPr>
            <a:endParaRPr lang="es-ES" sz="1400" b="1" dirty="0"/>
          </a:p>
          <a:p>
            <a:pPr marL="914400" lvl="2" indent="0">
              <a:buNone/>
            </a:pPr>
            <a:endParaRPr lang="es-ES" sz="1400" b="1" dirty="0"/>
          </a:p>
          <a:p>
            <a:pPr lvl="2"/>
            <a:r>
              <a:rPr lang="es-ES" sz="2900" b="1" dirty="0"/>
              <a:t>Los rankings indican un buen desempeño en su conjunto de la universidad española, en atención a los recursos con que cuenta y su entorno científico ,contrariamente a lo que a veces  se dice.</a:t>
            </a:r>
          </a:p>
          <a:p>
            <a:pPr lvl="2"/>
            <a:endParaRPr lang="es-ES" sz="2900" b="1" dirty="0"/>
          </a:p>
          <a:p>
            <a:pPr lvl="2"/>
            <a:r>
              <a:rPr lang="es-ES" sz="2900" b="1" dirty="0"/>
              <a:t>La universidades que aparecen en el Top100 de los rankings globales, cuentan de media con  4 o 5 veces más presupuesto por estudiante y se encuentran en países  que gastan en general  I+D más de un 2% de su PIB</a:t>
            </a:r>
          </a:p>
          <a:p>
            <a:pPr lvl="2"/>
            <a:endParaRPr lang="es-ES" sz="2900" b="1" dirty="0"/>
          </a:p>
          <a:p>
            <a:pPr lvl="2"/>
            <a:r>
              <a:rPr lang="es-ES" sz="3200" b="1" dirty="0"/>
              <a:t>Si situamos 20 universidades en el TOP 50 de algunas de 24 disciplinas académicas ( L. Delgado PRISUE2017)</a:t>
            </a:r>
          </a:p>
          <a:p>
            <a:pPr lvl="2"/>
            <a:endParaRPr lang="es-ES" sz="2900" b="1" dirty="0"/>
          </a:p>
          <a:p>
            <a:pPr marL="914400" lvl="2" indent="0">
              <a:buNone/>
            </a:pPr>
            <a:endParaRPr lang="es-ES" sz="2600" b="1" dirty="0"/>
          </a:p>
          <a:p>
            <a:pPr lvl="2"/>
            <a:endParaRPr lang="es-ES" sz="2600" b="1" dirty="0"/>
          </a:p>
        </p:txBody>
      </p:sp>
      <p:pic>
        <p:nvPicPr>
          <p:cNvPr id="14" name="Imagen 13"/>
          <p:cNvPicPr>
            <a:picLocks noChangeAspect="1"/>
          </p:cNvPicPr>
          <p:nvPr/>
        </p:nvPicPr>
        <p:blipFill>
          <a:blip r:embed="rId4" cstate="print"/>
          <a:stretch>
            <a:fillRect/>
          </a:stretch>
        </p:blipFill>
        <p:spPr>
          <a:xfrm>
            <a:off x="5390087" y="3137178"/>
            <a:ext cx="3513707" cy="1869542"/>
          </a:xfrm>
          <a:prstGeom prst="rect">
            <a:avLst/>
          </a:prstGeom>
        </p:spPr>
      </p:pic>
      <p:sp>
        <p:nvSpPr>
          <p:cNvPr id="15" name="Rectángulo 14"/>
          <p:cNvSpPr/>
          <p:nvPr/>
        </p:nvSpPr>
        <p:spPr>
          <a:xfrm>
            <a:off x="591757" y="3893068"/>
            <a:ext cx="4572000" cy="553998"/>
          </a:xfrm>
          <a:prstGeom prst="rect">
            <a:avLst/>
          </a:prstGeom>
        </p:spPr>
        <p:txBody>
          <a:bodyPr>
            <a:spAutoFit/>
          </a:bodyPr>
          <a:lstStyle/>
          <a:p>
            <a:r>
              <a:rPr lang="es-ES" sz="1200" dirty="0"/>
              <a:t>https://www.weforum.org/es/agenda/2017/05/que-paises-ofrecen-a-sus-ciudadanos-la-me</a:t>
            </a:r>
            <a:r>
              <a:rPr lang="es-ES" sz="1200" b="1" dirty="0"/>
              <a:t>j</a:t>
            </a:r>
            <a:r>
              <a:rPr lang="es-ES" sz="1200" dirty="0"/>
              <a:t>or-educacion-superior</a:t>
            </a:r>
            <a:r>
              <a:rPr lang="es-ES" dirty="0"/>
              <a:t>/</a:t>
            </a:r>
          </a:p>
        </p:txBody>
      </p:sp>
      <p:sp>
        <p:nvSpPr>
          <p:cNvPr id="2" name="Flecha derecha 1"/>
          <p:cNvSpPr/>
          <p:nvPr/>
        </p:nvSpPr>
        <p:spPr>
          <a:xfrm>
            <a:off x="760576" y="5588950"/>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Flecha derecha 2"/>
          <p:cNvSpPr/>
          <p:nvPr/>
        </p:nvSpPr>
        <p:spPr>
          <a:xfrm>
            <a:off x="922547" y="5185548"/>
            <a:ext cx="214538" cy="191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Flecha derecha 15"/>
          <p:cNvSpPr/>
          <p:nvPr/>
        </p:nvSpPr>
        <p:spPr>
          <a:xfrm>
            <a:off x="956331" y="5648683"/>
            <a:ext cx="214538" cy="191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Flecha derecha 16"/>
          <p:cNvSpPr/>
          <p:nvPr/>
        </p:nvSpPr>
        <p:spPr>
          <a:xfrm>
            <a:off x="974731" y="6164582"/>
            <a:ext cx="214538" cy="191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87821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232" y="1326165"/>
            <a:ext cx="8915400" cy="1143000"/>
          </a:xfrm>
        </p:spPr>
        <p:txBody>
          <a:bodyPr>
            <a:normAutofit/>
          </a:bodyPr>
          <a:lstStyle/>
          <a:p>
            <a:r>
              <a:rPr lang="es-ES" sz="3200" b="1" dirty="0">
                <a:solidFill>
                  <a:srgbClr val="C00000"/>
                </a:solidFill>
              </a:rPr>
              <a:t>2.- EL DESEMPEÑO DE NUESTRA UNIVERSIDAD COMO PROVEEDORA DE CONOCIMIENTO</a:t>
            </a:r>
          </a:p>
        </p:txBody>
      </p:sp>
      <p:sp>
        <p:nvSpPr>
          <p:cNvPr id="5" name="4 Marcador de contenido"/>
          <p:cNvSpPr>
            <a:spLocks noGrp="1"/>
          </p:cNvSpPr>
          <p:nvPr>
            <p:ph idx="1"/>
          </p:nvPr>
        </p:nvSpPr>
        <p:spPr>
          <a:xfrm>
            <a:off x="307649" y="1280354"/>
            <a:ext cx="8526566" cy="5277028"/>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157162" indent="0" algn="just">
              <a:lnSpc>
                <a:spcPct val="150000"/>
              </a:lnSpc>
              <a:buNone/>
              <a:defRPr/>
            </a:pPr>
            <a:endParaRPr lang="es-ES" sz="2200" dirty="0">
              <a:solidFill>
                <a:srgbClr val="002060"/>
              </a:solidFill>
            </a:endParaRPr>
          </a:p>
          <a:p>
            <a:pPr lvl="1"/>
            <a:endParaRPr lang="es-ES" sz="1800" b="1" dirty="0"/>
          </a:p>
          <a:p>
            <a:pPr lvl="1"/>
            <a:endParaRPr lang="es-ES" sz="1800" b="1" dirty="0"/>
          </a:p>
          <a:p>
            <a:pPr lvl="1"/>
            <a:endParaRPr lang="es-ES" sz="1800" b="1" dirty="0"/>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13</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sp>
        <p:nvSpPr>
          <p:cNvPr id="11" name="4 Marcador de contenido"/>
          <p:cNvSpPr txBox="1">
            <a:spLocks/>
          </p:cNvSpPr>
          <p:nvPr/>
        </p:nvSpPr>
        <p:spPr>
          <a:xfrm>
            <a:off x="393107" y="3298884"/>
            <a:ext cx="7931710" cy="3917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s-ES" sz="1400" b="1" dirty="0"/>
          </a:p>
        </p:txBody>
      </p:sp>
      <p:sp>
        <p:nvSpPr>
          <p:cNvPr id="17" name="4 Marcador de contenido"/>
          <p:cNvSpPr txBox="1">
            <a:spLocks/>
          </p:cNvSpPr>
          <p:nvPr/>
        </p:nvSpPr>
        <p:spPr>
          <a:xfrm>
            <a:off x="0" y="2469164"/>
            <a:ext cx="8759439" cy="43888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b="1" dirty="0"/>
              <a:t>Ahora bien, hay cosas que mejorar claramente :</a:t>
            </a:r>
          </a:p>
          <a:p>
            <a:pPr lvl="1"/>
            <a:r>
              <a:rPr lang="es-ES" sz="1900" b="1" dirty="0"/>
              <a:t>La transferencia de conocimiento </a:t>
            </a:r>
            <a:r>
              <a:rPr lang="es-ES" sz="1900" b="1" dirty="0">
                <a:solidFill>
                  <a:srgbClr val="FF0000"/>
                </a:solidFill>
              </a:rPr>
              <a:t>es reducida </a:t>
            </a:r>
            <a:r>
              <a:rPr lang="es-ES" sz="1900" b="1" dirty="0"/>
              <a:t>en relación con nuestro nivel de producción científica.</a:t>
            </a:r>
          </a:p>
          <a:p>
            <a:pPr lvl="2"/>
            <a:r>
              <a:rPr lang="es-ES" sz="1900" b="1" u="sng" dirty="0"/>
              <a:t>Patentes de escala internacional :    0,6% de las del mundo</a:t>
            </a:r>
            <a:r>
              <a:rPr lang="es-ES" sz="1900" b="1" dirty="0"/>
              <a:t>, y ocupamos el puesto 18 por registros en la OEPM)</a:t>
            </a:r>
          </a:p>
          <a:p>
            <a:pPr lvl="3"/>
            <a:r>
              <a:rPr lang="es-ES" sz="1900" b="1" dirty="0"/>
              <a:t> ( de ellas 2/3 de universidades ( 36,4%) y centros públicos (24,5% )  </a:t>
            </a:r>
            <a:r>
              <a:rPr lang="es-ES" sz="1900" b="1" dirty="0" err="1"/>
              <a:t>Ribechini</a:t>
            </a:r>
            <a:r>
              <a:rPr lang="es-ES" sz="1900" b="1" dirty="0"/>
              <a:t> -OBS Business </a:t>
            </a:r>
            <a:r>
              <a:rPr lang="es-ES" sz="1900" b="1" dirty="0" err="1"/>
              <a:t>School</a:t>
            </a:r>
            <a:r>
              <a:rPr lang="es-ES" sz="1900" b="1" dirty="0"/>
              <a:t> 2015</a:t>
            </a:r>
          </a:p>
          <a:p>
            <a:pPr lvl="3"/>
            <a:endParaRPr lang="es-ES" sz="1900" b="1" dirty="0"/>
          </a:p>
          <a:p>
            <a:pPr lvl="1"/>
            <a:r>
              <a:rPr lang="es-ES" sz="1800" b="1" dirty="0"/>
              <a:t>Es necesaria una  ampliación en el área de las disciplinas  STEM</a:t>
            </a:r>
          </a:p>
          <a:p>
            <a:pPr lvl="2"/>
            <a:r>
              <a:rPr lang="es-ES" sz="1400" b="1" dirty="0"/>
              <a:t>30,5% de los estudiantes universitarios en 2006  a solo el 24% en 2018</a:t>
            </a:r>
          </a:p>
          <a:p>
            <a:pPr lvl="2"/>
            <a:r>
              <a:rPr lang="es-ES" sz="1400" b="1" dirty="0"/>
              <a:t>Cuando el 37,1% de la oferta de empleo universitario según ADECCO es de STEM </a:t>
            </a:r>
          </a:p>
          <a:p>
            <a:pPr lvl="8"/>
            <a:r>
              <a:rPr lang="es-ES" sz="1000" b="1" dirty="0"/>
              <a:t>                                                                  </a:t>
            </a:r>
            <a:r>
              <a:rPr lang="es-ES" sz="1000" b="1" dirty="0" err="1"/>
              <a:t>Aldás</a:t>
            </a:r>
            <a:r>
              <a:rPr lang="es-ES" sz="1000" b="1" dirty="0"/>
              <a:t> 2019</a:t>
            </a:r>
          </a:p>
          <a:p>
            <a:pPr lvl="3"/>
            <a:endParaRPr lang="es-ES" sz="1800" b="1" dirty="0"/>
          </a:p>
          <a:p>
            <a:endParaRPr lang="es-ES" sz="1900" dirty="0"/>
          </a:p>
          <a:p>
            <a:endParaRPr lang="es-ES" sz="2800" dirty="0"/>
          </a:p>
        </p:txBody>
      </p:sp>
    </p:spTree>
    <p:extLst>
      <p:ext uri="{BB962C8B-B14F-4D97-AF65-F5344CB8AC3E}">
        <p14:creationId xmlns:p14="http://schemas.microsoft.com/office/powerpoint/2010/main" val="334845616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232" y="1326165"/>
            <a:ext cx="8915400" cy="1143000"/>
          </a:xfrm>
        </p:spPr>
        <p:txBody>
          <a:bodyPr>
            <a:normAutofit fontScale="90000"/>
          </a:bodyPr>
          <a:lstStyle/>
          <a:p>
            <a:r>
              <a:rPr lang="es-ES" sz="3200" b="1" dirty="0">
                <a:solidFill>
                  <a:srgbClr val="C00000"/>
                </a:solidFill>
              </a:rPr>
              <a:t>2.- EL DESEMPEÑO DE NUESTRA UNIVERSIDAD COMO PROVEEDORA DE CONOCIMIENTO</a:t>
            </a:r>
            <a:br>
              <a:rPr lang="es-ES" sz="3200" b="1" dirty="0">
                <a:solidFill>
                  <a:srgbClr val="C00000"/>
                </a:solidFill>
              </a:rPr>
            </a:br>
            <a:endParaRPr lang="es-ES" sz="3200" b="1" dirty="0">
              <a:solidFill>
                <a:srgbClr val="C00000"/>
              </a:solidFill>
            </a:endParaRPr>
          </a:p>
        </p:txBody>
      </p:sp>
      <p:sp>
        <p:nvSpPr>
          <p:cNvPr id="5" name="4 Marcador de contenido"/>
          <p:cNvSpPr>
            <a:spLocks noGrp="1"/>
          </p:cNvSpPr>
          <p:nvPr>
            <p:ph idx="1"/>
          </p:nvPr>
        </p:nvSpPr>
        <p:spPr>
          <a:xfrm>
            <a:off x="564021" y="1326164"/>
            <a:ext cx="8270193" cy="501157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157162" indent="0" algn="just">
              <a:lnSpc>
                <a:spcPct val="150000"/>
              </a:lnSpc>
              <a:buNone/>
              <a:defRPr/>
            </a:pPr>
            <a:endParaRPr lang="es-ES" sz="2200" dirty="0">
              <a:solidFill>
                <a:srgbClr val="002060"/>
              </a:solidFill>
            </a:endParaRPr>
          </a:p>
          <a:p>
            <a:pPr marL="457200" lvl="1" indent="0">
              <a:buNone/>
            </a:pPr>
            <a:r>
              <a:rPr lang="es-ES" sz="1800" b="1" dirty="0"/>
              <a:t>El emprendimiento en el ecosistema universitario es de mayor calidad</a:t>
            </a:r>
          </a:p>
          <a:p>
            <a:pPr lvl="1"/>
            <a:endParaRPr lang="es-ES" sz="1800" b="1" dirty="0"/>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14</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7" y="-21286"/>
            <a:ext cx="9143997" cy="1338145"/>
          </a:xfrm>
          <a:prstGeom prst="rect">
            <a:avLst/>
          </a:prstGeom>
        </p:spPr>
      </p:pic>
      <p:sp>
        <p:nvSpPr>
          <p:cNvPr id="11" name="4 Marcador de contenido"/>
          <p:cNvSpPr txBox="1">
            <a:spLocks/>
          </p:cNvSpPr>
          <p:nvPr/>
        </p:nvSpPr>
        <p:spPr>
          <a:xfrm>
            <a:off x="393107" y="3298884"/>
            <a:ext cx="7931710" cy="3917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s-ES" sz="1400" b="1" dirty="0"/>
          </a:p>
        </p:txBody>
      </p:sp>
      <p:sp>
        <p:nvSpPr>
          <p:cNvPr id="17" name="4 Marcador de contenido"/>
          <p:cNvSpPr txBox="1">
            <a:spLocks/>
          </p:cNvSpPr>
          <p:nvPr/>
        </p:nvSpPr>
        <p:spPr>
          <a:xfrm>
            <a:off x="0" y="2469164"/>
            <a:ext cx="8759439" cy="43888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sz="2500" b="1" dirty="0"/>
          </a:p>
        </p:txBody>
      </p:sp>
      <p:pic>
        <p:nvPicPr>
          <p:cNvPr id="8" name="13 Imagen" descr="Imagen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9361" y="2835226"/>
            <a:ext cx="6180358" cy="41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6375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1 Título"/>
          <p:cNvSpPr>
            <a:spLocks noGrp="1"/>
          </p:cNvSpPr>
          <p:nvPr>
            <p:ph type="title"/>
          </p:nvPr>
        </p:nvSpPr>
        <p:spPr>
          <a:xfrm>
            <a:off x="34925" y="7246"/>
            <a:ext cx="8858250" cy="1873250"/>
          </a:xfrm>
        </p:spPr>
        <p:txBody>
          <a:bodyPr/>
          <a:lstStyle/>
          <a:p>
            <a:br>
              <a:rPr lang="es-ES" altLang="es-ES" sz="3200" b="1" dirty="0"/>
            </a:br>
            <a:br>
              <a:rPr lang="es-ES" altLang="es-ES" sz="3200" b="1" dirty="0"/>
            </a:br>
            <a:endParaRPr lang="es-ES" altLang="es-ES" b="1" dirty="0"/>
          </a:p>
        </p:txBody>
      </p:sp>
      <p:pic>
        <p:nvPicPr>
          <p:cNvPr id="46084" name="Picture 4" descr="Z:\accion comercial\herramientas\identidad corporativa\cpi\Copia de logoC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6092825"/>
            <a:ext cx="15922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logo nom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6092825"/>
            <a:ext cx="1376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899592" y="2348880"/>
            <a:ext cx="7398568" cy="3416320"/>
          </a:xfrm>
          <a:prstGeom prst="rect">
            <a:avLst/>
          </a:prstGeom>
        </p:spPr>
        <p:txBody>
          <a:bodyPr wrap="square">
            <a:spAutoFit/>
          </a:bodyPr>
          <a:lstStyle/>
          <a:p>
            <a:r>
              <a:rPr lang="es-ES" dirty="0"/>
              <a:t>“</a:t>
            </a:r>
            <a:r>
              <a:rPr lang="es-ES" sz="2000" i="1" dirty="0"/>
              <a:t>Se ha comprobado que las empresas derivadas, de alto contenido tecnológico, la base de desarrollo de las cuales se asienta sobre resultados de investigación, y que nacen al amparo de las universidades, son un mecanismo adecuado para facilitar la transferencia de estos resultados a la sociedad, a la vez que generan uso de alto valor añadido y pueden contribuir al desarrollo de un tejido productivo caracterizado por la intensificación tecnológica, lo cual repercute en el hecho que la sociedad pueda tener también un justo retorno en forma de creación de riqueza y empleo</a:t>
            </a:r>
            <a:r>
              <a:rPr lang="es-ES" dirty="0"/>
              <a:t>. “</a:t>
            </a:r>
          </a:p>
          <a:p>
            <a:endParaRPr lang="es-ES" dirty="0"/>
          </a:p>
          <a:p>
            <a:r>
              <a:rPr lang="es-ES" dirty="0"/>
              <a:t>                                                                                             J. M Gomez Gras  2019</a:t>
            </a:r>
          </a:p>
        </p:txBody>
      </p:sp>
      <p:sp>
        <p:nvSpPr>
          <p:cNvPr id="6" name="3 Título"/>
          <p:cNvSpPr txBox="1">
            <a:spLocks/>
          </p:cNvSpPr>
          <p:nvPr/>
        </p:nvSpPr>
        <p:spPr>
          <a:xfrm>
            <a:off x="-22225" y="183165"/>
            <a:ext cx="8915400" cy="114300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b="1" dirty="0">
                <a:solidFill>
                  <a:srgbClr val="C00000"/>
                </a:solidFill>
              </a:rPr>
              <a:t>2.- EL DESEMPEÑO DE NUESTRA UNIVERSIDAD COMO PROVEEDORA DE CONOCIMIENTO</a:t>
            </a:r>
            <a:br>
              <a:rPr lang="es-ES" sz="3200" b="1" dirty="0">
                <a:solidFill>
                  <a:srgbClr val="C00000"/>
                </a:solidFill>
              </a:rPr>
            </a:br>
            <a:endParaRPr lang="es-ES" sz="3200" b="1" dirty="0">
              <a:solidFill>
                <a:srgbClr val="C00000"/>
              </a:solidFill>
            </a:endParaRPr>
          </a:p>
        </p:txBody>
      </p:sp>
    </p:spTree>
    <p:extLst>
      <p:ext uri="{BB962C8B-B14F-4D97-AF65-F5344CB8AC3E}">
        <p14:creationId xmlns:p14="http://schemas.microsoft.com/office/powerpoint/2010/main" val="4217599585"/>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232" y="1326165"/>
            <a:ext cx="8915400" cy="1143000"/>
          </a:xfrm>
        </p:spPr>
        <p:txBody>
          <a:bodyPr>
            <a:normAutofit/>
          </a:bodyPr>
          <a:lstStyle/>
          <a:p>
            <a:r>
              <a:rPr lang="es-ES" sz="3200" b="1" dirty="0">
                <a:solidFill>
                  <a:srgbClr val="C00000"/>
                </a:solidFill>
              </a:rPr>
              <a:t>2.- EL DESEMPEÑO DE NUESTRA UNIVERSIDAD COMO PROVEEDORA DE CONOCIMIENTO</a:t>
            </a:r>
          </a:p>
        </p:txBody>
      </p:sp>
      <p:sp>
        <p:nvSpPr>
          <p:cNvPr id="5" name="4 Marcador de contenido"/>
          <p:cNvSpPr>
            <a:spLocks noGrp="1"/>
          </p:cNvSpPr>
          <p:nvPr>
            <p:ph idx="1"/>
          </p:nvPr>
        </p:nvSpPr>
        <p:spPr>
          <a:xfrm>
            <a:off x="307649" y="1280354"/>
            <a:ext cx="8526566" cy="5277028"/>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157162" indent="0" algn="just">
              <a:lnSpc>
                <a:spcPct val="150000"/>
              </a:lnSpc>
              <a:buNone/>
              <a:defRPr/>
            </a:pPr>
            <a:endParaRPr lang="es-ES" sz="2200" dirty="0">
              <a:solidFill>
                <a:srgbClr val="002060"/>
              </a:solidFill>
            </a:endParaRPr>
          </a:p>
          <a:p>
            <a:pPr lvl="1"/>
            <a:endParaRPr lang="es-ES" sz="1800" b="1" dirty="0"/>
          </a:p>
          <a:p>
            <a:pPr lvl="1"/>
            <a:endParaRPr lang="es-ES" sz="1800" b="1" dirty="0"/>
          </a:p>
          <a:p>
            <a:pPr lvl="1"/>
            <a:endParaRPr lang="es-ES" sz="1800" b="1" dirty="0"/>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16</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sp>
        <p:nvSpPr>
          <p:cNvPr id="11" name="4 Marcador de contenido"/>
          <p:cNvSpPr txBox="1">
            <a:spLocks/>
          </p:cNvSpPr>
          <p:nvPr/>
        </p:nvSpPr>
        <p:spPr>
          <a:xfrm>
            <a:off x="393107" y="3298884"/>
            <a:ext cx="7931710" cy="39176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s-ES" sz="1400" b="1" dirty="0"/>
          </a:p>
        </p:txBody>
      </p:sp>
      <p:sp>
        <p:nvSpPr>
          <p:cNvPr id="17" name="4 Marcador de contenido"/>
          <p:cNvSpPr txBox="1">
            <a:spLocks/>
          </p:cNvSpPr>
          <p:nvPr/>
        </p:nvSpPr>
        <p:spPr>
          <a:xfrm>
            <a:off x="0" y="2469164"/>
            <a:ext cx="8759439" cy="4388835"/>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800" b="1" dirty="0"/>
              <a:t>Ahora bien, hay cosas que mejorar claramente :</a:t>
            </a:r>
          </a:p>
          <a:p>
            <a:endParaRPr lang="es-ES" sz="2400" b="1" dirty="0"/>
          </a:p>
          <a:p>
            <a:pPr lvl="1"/>
            <a:r>
              <a:rPr lang="es-ES" sz="3200" b="1" dirty="0"/>
              <a:t>Internacionalización: </a:t>
            </a:r>
            <a:r>
              <a:rPr lang="es-ES" sz="3200" b="1" dirty="0">
                <a:solidFill>
                  <a:srgbClr val="00B050"/>
                </a:solidFill>
              </a:rPr>
              <a:t>Luces</a:t>
            </a:r>
            <a:r>
              <a:rPr lang="es-ES" sz="3200" b="1" dirty="0"/>
              <a:t> y </a:t>
            </a:r>
            <a:r>
              <a:rPr lang="es-ES" sz="3200" b="1" dirty="0">
                <a:solidFill>
                  <a:srgbClr val="FF0000"/>
                </a:solidFill>
              </a:rPr>
              <a:t>sombras</a:t>
            </a:r>
          </a:p>
          <a:p>
            <a:pPr lvl="2"/>
            <a:r>
              <a:rPr lang="es-ES" sz="2600" b="1" dirty="0"/>
              <a:t>Primer país en total de intercambios de estudiantes ( recibidos +enviados ) de ERASMUS, y con mejor balance entre recibidos y enviados tras UK</a:t>
            </a:r>
          </a:p>
          <a:p>
            <a:pPr lvl="2"/>
            <a:r>
              <a:rPr lang="es-ES" sz="2600" b="1" dirty="0"/>
              <a:t>Pero:</a:t>
            </a:r>
          </a:p>
          <a:p>
            <a:pPr lvl="3"/>
            <a:r>
              <a:rPr lang="es-ES" sz="2200" b="1" dirty="0"/>
              <a:t>Bajo % de alumnos extranjeros cursando grados ( </a:t>
            </a:r>
            <a:r>
              <a:rPr lang="es-ES" sz="2900" b="1" dirty="0"/>
              <a:t>2,2% Es </a:t>
            </a:r>
            <a:r>
              <a:rPr lang="es-ES" sz="2200" b="1" dirty="0"/>
              <a:t>y 4,4%OCDE), mejor en master (13,9%Es y OCDE 11,9%),y doctorado ( 19,3% ES y 26,5% OCDE)     ( UK : grados 19,1%, master 36,1%, doctorado 43,2%)</a:t>
            </a:r>
          </a:p>
          <a:p>
            <a:pPr lvl="3"/>
            <a:r>
              <a:rPr lang="es-ES" sz="2200" b="1" dirty="0"/>
              <a:t>Escaso % de profesorado extranjero , no llega al 2%  (UK  27,3%) ( Hay excepciones  UPF 12,1% y </a:t>
            </a:r>
            <a:r>
              <a:rPr lang="es-ES" sz="2200" b="1" dirty="0" err="1"/>
              <a:t>U.CarlosIII</a:t>
            </a:r>
            <a:r>
              <a:rPr lang="es-ES" sz="2200" b="1" dirty="0"/>
              <a:t> 5,9%)</a:t>
            </a:r>
          </a:p>
          <a:p>
            <a:endParaRPr lang="es-ES" sz="2800" dirty="0"/>
          </a:p>
          <a:p>
            <a:pPr lvl="2"/>
            <a:r>
              <a:rPr lang="es-ES" sz="2900" b="1" dirty="0"/>
              <a:t>Creciente colaboración internacional en publicaciones científicas universitarias</a:t>
            </a:r>
          </a:p>
          <a:p>
            <a:pPr lvl="3"/>
            <a:r>
              <a:rPr lang="es-ES" sz="2500" b="1" dirty="0"/>
              <a:t>En  2008…… 37,71%</a:t>
            </a:r>
          </a:p>
          <a:p>
            <a:pPr lvl="3"/>
            <a:r>
              <a:rPr lang="es-ES" sz="2900" b="1" dirty="0">
                <a:solidFill>
                  <a:srgbClr val="00B050"/>
                </a:solidFill>
              </a:rPr>
              <a:t>En 2017 ……. 51,32%                 </a:t>
            </a:r>
            <a:r>
              <a:rPr lang="es-ES" sz="2500" b="1" dirty="0"/>
              <a:t>( Fuente INAECU a partir del WOS 2008,2017)</a:t>
            </a:r>
          </a:p>
        </p:txBody>
      </p:sp>
    </p:spTree>
    <p:extLst>
      <p:ext uri="{BB962C8B-B14F-4D97-AF65-F5344CB8AC3E}">
        <p14:creationId xmlns:p14="http://schemas.microsoft.com/office/powerpoint/2010/main" val="280828038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8600" y="1417638"/>
            <a:ext cx="8915400" cy="1143000"/>
          </a:xfrm>
        </p:spPr>
        <p:txBody>
          <a:bodyPr>
            <a:normAutofit fontScale="90000"/>
          </a:bodyPr>
          <a:lstStyle/>
          <a:p>
            <a:br>
              <a:rPr lang="es-ES" sz="3200" b="1" dirty="0">
                <a:solidFill>
                  <a:srgbClr val="C00000"/>
                </a:solidFill>
              </a:rPr>
            </a:br>
            <a:br>
              <a:rPr lang="es-ES" sz="3200" b="1" dirty="0">
                <a:solidFill>
                  <a:srgbClr val="C00000"/>
                </a:solidFill>
              </a:rPr>
            </a:br>
            <a:r>
              <a:rPr lang="es-ES" sz="3200" b="1" dirty="0">
                <a:solidFill>
                  <a:srgbClr val="C00000"/>
                </a:solidFill>
              </a:rPr>
              <a:t>3.-LA ECONOMÍA SOCIAL, UNA ECONOMÍA CON VALORES</a:t>
            </a:r>
            <a:br>
              <a:rPr lang="es-ES" sz="3200" b="1" dirty="0">
                <a:solidFill>
                  <a:srgbClr val="C00000"/>
                </a:solidFill>
              </a:rPr>
            </a:br>
            <a:br>
              <a:rPr lang="es-ES" sz="3200" b="1" dirty="0">
                <a:solidFill>
                  <a:srgbClr val="C00000"/>
                </a:solidFill>
              </a:rPr>
            </a:br>
            <a:endParaRPr lang="es-ES" sz="3600" b="1" kern="1200" dirty="0">
              <a:solidFill>
                <a:srgbClr val="C00000"/>
              </a:solidFill>
              <a:latin typeface="Times New Roman" panose="02020603050405020304" pitchFamily="18" charset="0"/>
              <a:ea typeface="+mn-ea"/>
              <a:cs typeface="+mn-cs"/>
            </a:endParaRP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algn="just">
              <a:lnSpc>
                <a:spcPct val="150000"/>
              </a:lnSpc>
              <a:buFont typeface="Wingdings" pitchFamily="2" charset="2"/>
              <a:buChar char="Ø"/>
              <a:defRPr/>
            </a:pPr>
            <a:r>
              <a:rPr lang="es-ES" sz="2200" dirty="0">
                <a:solidFill>
                  <a:srgbClr val="002060"/>
                </a:solidFill>
              </a:rPr>
              <a:t>Primacía de las personas, y del objeto social sobre el capital</a:t>
            </a:r>
          </a:p>
          <a:p>
            <a:pPr marL="500062" algn="just">
              <a:lnSpc>
                <a:spcPct val="150000"/>
              </a:lnSpc>
              <a:buFont typeface="Wingdings" pitchFamily="2" charset="2"/>
              <a:buChar char="Ø"/>
              <a:defRPr/>
            </a:pPr>
            <a:r>
              <a:rPr lang="es-ES" sz="2200" dirty="0">
                <a:solidFill>
                  <a:srgbClr val="002060"/>
                </a:solidFill>
              </a:rPr>
              <a:t>Al servicio de los socios y de la sociedad ( economia de rostro humano)</a:t>
            </a:r>
          </a:p>
          <a:p>
            <a:pPr marL="500062" algn="just">
              <a:lnSpc>
                <a:spcPct val="150000"/>
              </a:lnSpc>
              <a:buFont typeface="Wingdings" pitchFamily="2" charset="2"/>
              <a:buChar char="Ø"/>
              <a:defRPr/>
            </a:pPr>
            <a:r>
              <a:rPr lang="es-ES" sz="2200" dirty="0">
                <a:solidFill>
                  <a:srgbClr val="002060"/>
                </a:solidFill>
              </a:rPr>
              <a:t>Incorpora valores democráticos y de participación</a:t>
            </a:r>
          </a:p>
          <a:p>
            <a:pPr marL="500062" algn="just">
              <a:lnSpc>
                <a:spcPct val="150000"/>
              </a:lnSpc>
              <a:buFont typeface="Wingdings" pitchFamily="2" charset="2"/>
              <a:buChar char="Ø"/>
              <a:defRPr/>
            </a:pPr>
            <a:r>
              <a:rPr lang="es-ES" sz="2200" dirty="0">
                <a:solidFill>
                  <a:srgbClr val="002060"/>
                </a:solidFill>
              </a:rPr>
              <a:t>Es más </a:t>
            </a:r>
            <a:r>
              <a:rPr lang="es-ES" sz="2200" dirty="0" err="1">
                <a:solidFill>
                  <a:srgbClr val="002060"/>
                </a:solidFill>
              </a:rPr>
              <a:t>resilente</a:t>
            </a:r>
            <a:r>
              <a:rPr lang="es-ES" sz="2200" dirty="0">
                <a:solidFill>
                  <a:srgbClr val="002060"/>
                </a:solidFill>
              </a:rPr>
              <a:t> y arraigada territorialmente</a:t>
            </a:r>
            <a:endParaRPr lang="es-ES" sz="14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17</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sp>
        <p:nvSpPr>
          <p:cNvPr id="2" name="CuadroTexto 1"/>
          <p:cNvSpPr txBox="1"/>
          <p:nvPr/>
        </p:nvSpPr>
        <p:spPr>
          <a:xfrm>
            <a:off x="5853869" y="4532459"/>
            <a:ext cx="2743200" cy="1815882"/>
          </a:xfrm>
          <a:prstGeom prst="rect">
            <a:avLst/>
          </a:prstGeom>
          <a:noFill/>
        </p:spPr>
        <p:txBody>
          <a:bodyPr wrap="square" rtlCol="0">
            <a:spAutoFit/>
          </a:bodyPr>
          <a:lstStyle/>
          <a:p>
            <a:r>
              <a:rPr lang="es-ES" sz="2800" b="1" dirty="0"/>
              <a:t>En general se identifica con los principios de la EBC</a:t>
            </a:r>
          </a:p>
        </p:txBody>
      </p:sp>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a:off x="4457700" y="4862557"/>
            <a:ext cx="974221" cy="712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41750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8600" y="1417638"/>
            <a:ext cx="8915400" cy="1143000"/>
          </a:xfrm>
        </p:spPr>
        <p:txBody>
          <a:bodyPr>
            <a:normAutofit fontScale="90000"/>
          </a:bodyPr>
          <a:lstStyle/>
          <a:p>
            <a:br>
              <a:rPr lang="es-ES" sz="3200" b="1" dirty="0">
                <a:solidFill>
                  <a:srgbClr val="C00000"/>
                </a:solidFill>
              </a:rPr>
            </a:br>
            <a:br>
              <a:rPr lang="es-ES" sz="3200" b="1" dirty="0">
                <a:solidFill>
                  <a:srgbClr val="C00000"/>
                </a:solidFill>
              </a:rPr>
            </a:br>
            <a:r>
              <a:rPr lang="es-ES" sz="3200" b="1" dirty="0">
                <a:solidFill>
                  <a:srgbClr val="C00000"/>
                </a:solidFill>
              </a:rPr>
              <a:t>3.-LA ECONOMÍA SOCIAL, UNA ECONOMÍA CON VALORES</a:t>
            </a:r>
            <a:br>
              <a:rPr lang="es-ES" sz="3200" b="1" dirty="0">
                <a:solidFill>
                  <a:srgbClr val="C00000"/>
                </a:solidFill>
              </a:rPr>
            </a:br>
            <a:br>
              <a:rPr lang="es-ES" sz="3200" b="1" dirty="0">
                <a:solidFill>
                  <a:srgbClr val="C00000"/>
                </a:solidFill>
              </a:rPr>
            </a:br>
            <a:endParaRPr lang="es-ES" sz="3600" b="1" kern="1200" dirty="0">
              <a:solidFill>
                <a:srgbClr val="C00000"/>
              </a:solidFill>
              <a:latin typeface="Times New Roman" panose="02020603050405020304" pitchFamily="18" charset="0"/>
              <a:ea typeface="+mn-ea"/>
              <a:cs typeface="+mn-cs"/>
            </a:endParaRP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18</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4"/>
          <a:stretch>
            <a:fillRect/>
          </a:stretch>
        </p:blipFill>
        <p:spPr>
          <a:xfrm>
            <a:off x="728662" y="2347752"/>
            <a:ext cx="7364205" cy="4446155"/>
          </a:xfrm>
          <a:prstGeom prst="rect">
            <a:avLst/>
          </a:prstGeom>
        </p:spPr>
      </p:pic>
    </p:spTree>
    <p:extLst>
      <p:ext uri="{BB962C8B-B14F-4D97-AF65-F5344CB8AC3E}">
        <p14:creationId xmlns:p14="http://schemas.microsoft.com/office/powerpoint/2010/main" val="303703704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8600" y="1417638"/>
            <a:ext cx="8915400" cy="1143000"/>
          </a:xfrm>
        </p:spPr>
        <p:txBody>
          <a:bodyPr>
            <a:normAutofit/>
          </a:bodyPr>
          <a:lstStyle/>
          <a:p>
            <a:r>
              <a:rPr lang="es-ES" sz="3200" b="1" dirty="0">
                <a:solidFill>
                  <a:srgbClr val="C00000"/>
                </a:solidFill>
              </a:rPr>
              <a:t>4.-ALGUNOS HECHOS Y CIFRAS PARA LA REFLEXIÓN</a:t>
            </a: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19</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658026" y="2237484"/>
            <a:ext cx="8257374" cy="1015663"/>
          </a:xfrm>
          <a:prstGeom prst="rect">
            <a:avLst/>
          </a:prstGeom>
          <a:noFill/>
        </p:spPr>
        <p:txBody>
          <a:bodyPr wrap="square" rtlCol="0">
            <a:spAutoFit/>
          </a:bodyPr>
          <a:lstStyle/>
          <a:p>
            <a:r>
              <a:rPr lang="es-ES" sz="2000" b="1" dirty="0"/>
              <a:t>Muchos países con un elevado índice de desarrollo cooperativo (IDC), </a:t>
            </a:r>
          </a:p>
          <a:p>
            <a:r>
              <a:rPr lang="es-ES" sz="2000" b="1" dirty="0"/>
              <a:t>se encuentran entre los de mayor índice de progreso social (IPS)</a:t>
            </a:r>
          </a:p>
          <a:p>
            <a:r>
              <a:rPr lang="es-ES" sz="2000" b="1" dirty="0"/>
              <a:t> y cuentan con buenos índices de competitividad digital.</a:t>
            </a:r>
          </a:p>
        </p:txBody>
      </p:sp>
      <p:graphicFrame>
        <p:nvGraphicFramePr>
          <p:cNvPr id="10" name="Tabla 9"/>
          <p:cNvGraphicFramePr>
            <a:graphicFrameLocks noGrp="1"/>
          </p:cNvGraphicFramePr>
          <p:nvPr>
            <p:extLst>
              <p:ext uri="{D42A27DB-BD31-4B8C-83A1-F6EECF244321}">
                <p14:modId xmlns:p14="http://schemas.microsoft.com/office/powerpoint/2010/main" val="2355733841"/>
              </p:ext>
            </p:extLst>
          </p:nvPr>
        </p:nvGraphicFramePr>
        <p:xfrm>
          <a:off x="429426" y="3248268"/>
          <a:ext cx="8106967" cy="3001858"/>
        </p:xfrm>
        <a:graphic>
          <a:graphicData uri="http://schemas.openxmlformats.org/drawingml/2006/table">
            <a:tbl>
              <a:tblPr firstRow="1" firstCol="1" bandRow="1">
                <a:tableStyleId>{5C22544A-7EE6-4342-B048-85BDC9FD1C3A}</a:tableStyleId>
              </a:tblPr>
              <a:tblGrid>
                <a:gridCol w="1285251">
                  <a:extLst>
                    <a:ext uri="{9D8B030D-6E8A-4147-A177-3AD203B41FA5}">
                      <a16:colId xmlns:a16="http://schemas.microsoft.com/office/drawing/2014/main" val="20000"/>
                    </a:ext>
                  </a:extLst>
                </a:gridCol>
                <a:gridCol w="2611631">
                  <a:extLst>
                    <a:ext uri="{9D8B030D-6E8A-4147-A177-3AD203B41FA5}">
                      <a16:colId xmlns:a16="http://schemas.microsoft.com/office/drawing/2014/main" val="20001"/>
                    </a:ext>
                  </a:extLst>
                </a:gridCol>
                <a:gridCol w="2232776">
                  <a:extLst>
                    <a:ext uri="{9D8B030D-6E8A-4147-A177-3AD203B41FA5}">
                      <a16:colId xmlns:a16="http://schemas.microsoft.com/office/drawing/2014/main" val="20002"/>
                    </a:ext>
                  </a:extLst>
                </a:gridCol>
                <a:gridCol w="1977309">
                  <a:extLst>
                    <a:ext uri="{9D8B030D-6E8A-4147-A177-3AD203B41FA5}">
                      <a16:colId xmlns:a16="http://schemas.microsoft.com/office/drawing/2014/main" val="20003"/>
                    </a:ext>
                  </a:extLst>
                </a:gridCol>
              </a:tblGrid>
              <a:tr h="868258">
                <a:tc>
                  <a:txBody>
                    <a:bodyPr/>
                    <a:lstStyle/>
                    <a:p>
                      <a:pPr algn="ctr">
                        <a:spcAft>
                          <a:spcPts val="0"/>
                        </a:spcAft>
                      </a:pPr>
                      <a:r>
                        <a:rPr lang="es-ES" sz="1400" dirty="0">
                          <a:effectLst/>
                        </a:rPr>
                        <a:t>Posición</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spcAft>
                          <a:spcPts val="0"/>
                        </a:spcAft>
                      </a:pPr>
                      <a:r>
                        <a:rPr lang="es-ES" sz="1400">
                          <a:effectLst/>
                        </a:rPr>
                        <a:t>Índice de Progreso Social (SPI)*</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spcAft>
                          <a:spcPts val="0"/>
                        </a:spcAft>
                      </a:pPr>
                      <a:r>
                        <a:rPr lang="es-ES" sz="1400">
                          <a:effectLst/>
                        </a:rPr>
                        <a:t>Índice de Desarrollo Cooperativo (SPI Ranking) *</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spcAft>
                          <a:spcPts val="0"/>
                        </a:spcAft>
                      </a:pPr>
                      <a:r>
                        <a:rPr lang="es-ES" sz="1400">
                          <a:effectLst/>
                        </a:rPr>
                        <a:t>índice Competitividad Digital [ICD 2019]**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183188">
                <a:tc>
                  <a:txBody>
                    <a:bodyPr/>
                    <a:lstStyle/>
                    <a:p>
                      <a:pPr algn="ctr">
                        <a:spcAft>
                          <a:spcPts val="0"/>
                        </a:spcAft>
                      </a:pPr>
                      <a:r>
                        <a:rPr lang="es-ES" sz="1400">
                          <a:effectLst/>
                        </a:rPr>
                        <a:t>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Nueva Zelanda [18]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Nueva Zelanda (1)[18]</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Estados Unidos</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83188">
                <a:tc>
                  <a:txBody>
                    <a:bodyPr/>
                    <a:lstStyle/>
                    <a:p>
                      <a:pPr algn="ctr">
                        <a:spcAft>
                          <a:spcPts val="0"/>
                        </a:spcAft>
                      </a:pPr>
                      <a:r>
                        <a:rPr lang="es-ES" sz="1400">
                          <a:effectLst/>
                        </a:rPr>
                        <a:t>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Suiza [5]</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FFC000"/>
                    </a:solidFill>
                  </a:tcPr>
                </a:tc>
                <a:tc>
                  <a:txBody>
                    <a:bodyPr/>
                    <a:lstStyle/>
                    <a:p>
                      <a:pPr algn="ctr">
                        <a:spcAft>
                          <a:spcPts val="0"/>
                        </a:spcAft>
                      </a:pPr>
                      <a:r>
                        <a:rPr lang="es-ES" sz="1400">
                          <a:effectLst/>
                        </a:rPr>
                        <a:t>Francia (20) [24]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Singapur</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83188">
                <a:tc>
                  <a:txBody>
                    <a:bodyPr/>
                    <a:lstStyle/>
                    <a:p>
                      <a:pPr algn="ctr">
                        <a:spcAft>
                          <a:spcPts val="0"/>
                        </a:spcAft>
                      </a:pPr>
                      <a:r>
                        <a:rPr lang="es-ES" sz="1400">
                          <a:effectLst/>
                        </a:rPr>
                        <a:t>3</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Islandia [27]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Suiza (2) [5]</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FFC000"/>
                    </a:solidFill>
                  </a:tcPr>
                </a:tc>
                <a:tc>
                  <a:txBody>
                    <a:bodyPr/>
                    <a:lstStyle/>
                    <a:p>
                      <a:pPr algn="ctr">
                        <a:spcAft>
                          <a:spcPts val="0"/>
                        </a:spcAft>
                      </a:pPr>
                      <a:r>
                        <a:rPr lang="es-ES" sz="1400" dirty="0">
                          <a:effectLst/>
                        </a:rPr>
                        <a:t>Suecia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83188">
                <a:tc>
                  <a:txBody>
                    <a:bodyPr/>
                    <a:lstStyle/>
                    <a:p>
                      <a:pPr algn="ctr">
                        <a:spcAft>
                          <a:spcPts val="0"/>
                        </a:spcAft>
                      </a:pPr>
                      <a:r>
                        <a:rPr lang="es-ES" sz="1400">
                          <a:effectLst/>
                        </a:rPr>
                        <a:t>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Holanda [6]</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92D050"/>
                    </a:solidFill>
                  </a:tcPr>
                </a:tc>
                <a:tc>
                  <a:txBody>
                    <a:bodyPr/>
                    <a:lstStyle/>
                    <a:p>
                      <a:pPr algn="ctr">
                        <a:spcAft>
                          <a:spcPts val="0"/>
                        </a:spcAft>
                      </a:pPr>
                      <a:r>
                        <a:rPr lang="es-ES" sz="1400" dirty="0">
                          <a:effectLst/>
                        </a:rPr>
                        <a:t>Finlandia (8)</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chemeClr val="accent4">
                        <a:lumMod val="60000"/>
                        <a:lumOff val="40000"/>
                      </a:schemeClr>
                    </a:solidFill>
                  </a:tcPr>
                </a:tc>
                <a:tc>
                  <a:txBody>
                    <a:bodyPr/>
                    <a:lstStyle/>
                    <a:p>
                      <a:pPr algn="ctr">
                        <a:spcAft>
                          <a:spcPts val="0"/>
                        </a:spcAft>
                      </a:pPr>
                      <a:r>
                        <a:rPr lang="es-ES" sz="1400" dirty="0">
                          <a:effectLst/>
                        </a:rPr>
                        <a:t>Dinamarca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FF0000"/>
                    </a:solidFill>
                  </a:tcPr>
                </a:tc>
                <a:extLst>
                  <a:ext uri="{0D108BD9-81ED-4DB2-BD59-A6C34878D82A}">
                    <a16:rowId xmlns:a16="http://schemas.microsoft.com/office/drawing/2014/main" val="10004"/>
                  </a:ext>
                </a:extLst>
              </a:tr>
              <a:tr h="183188">
                <a:tc>
                  <a:txBody>
                    <a:bodyPr/>
                    <a:lstStyle/>
                    <a:p>
                      <a:pPr algn="ctr">
                        <a:spcAft>
                          <a:spcPts val="0"/>
                        </a:spcAft>
                      </a:pPr>
                      <a:r>
                        <a:rPr lang="es-ES" sz="1400">
                          <a:effectLst/>
                        </a:rPr>
                        <a:t>5</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Noruega [9]</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chemeClr val="accent6">
                        <a:lumMod val="75000"/>
                      </a:schemeClr>
                    </a:solidFill>
                  </a:tcPr>
                </a:tc>
                <a:tc>
                  <a:txBody>
                    <a:bodyPr/>
                    <a:lstStyle/>
                    <a:p>
                      <a:pPr algn="ctr">
                        <a:spcAft>
                          <a:spcPts val="0"/>
                        </a:spcAft>
                      </a:pPr>
                      <a:r>
                        <a:rPr lang="es-ES" sz="1400">
                          <a:effectLst/>
                        </a:rPr>
                        <a:t>Italia (29) [41]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Suiza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FFC000"/>
                    </a:solidFill>
                  </a:tcPr>
                </a:tc>
                <a:extLst>
                  <a:ext uri="{0D108BD9-81ED-4DB2-BD59-A6C34878D82A}">
                    <a16:rowId xmlns:a16="http://schemas.microsoft.com/office/drawing/2014/main" val="10005"/>
                  </a:ext>
                </a:extLst>
              </a:tr>
              <a:tr h="183188">
                <a:tc>
                  <a:txBody>
                    <a:bodyPr/>
                    <a:lstStyle/>
                    <a:p>
                      <a:pPr algn="ctr">
                        <a:spcAft>
                          <a:spcPts val="0"/>
                        </a:spcAft>
                      </a:pPr>
                      <a:r>
                        <a:rPr lang="es-ES" sz="1400">
                          <a:effectLst/>
                        </a:rPr>
                        <a:t>6</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Suecia [3]</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Holanda (4) [6]</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92D050"/>
                    </a:solidFill>
                  </a:tcPr>
                </a:tc>
                <a:tc>
                  <a:txBody>
                    <a:bodyPr/>
                    <a:lstStyle/>
                    <a:p>
                      <a:pPr algn="ctr">
                        <a:spcAft>
                          <a:spcPts val="0"/>
                        </a:spcAft>
                      </a:pPr>
                      <a:r>
                        <a:rPr lang="es-ES" sz="1400" dirty="0">
                          <a:effectLst/>
                        </a:rPr>
                        <a:t>Holanda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92D050"/>
                    </a:solidFill>
                  </a:tcPr>
                </a:tc>
                <a:extLst>
                  <a:ext uri="{0D108BD9-81ED-4DB2-BD59-A6C34878D82A}">
                    <a16:rowId xmlns:a16="http://schemas.microsoft.com/office/drawing/2014/main" val="10006"/>
                  </a:ext>
                </a:extLst>
              </a:tr>
              <a:tr h="183188">
                <a:tc>
                  <a:txBody>
                    <a:bodyPr/>
                    <a:lstStyle/>
                    <a:p>
                      <a:pPr algn="ctr">
                        <a:spcAft>
                          <a:spcPts val="0"/>
                        </a:spcAft>
                      </a:pPr>
                      <a:r>
                        <a:rPr lang="es-ES" sz="1400">
                          <a:effectLst/>
                        </a:rPr>
                        <a:t>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Canada [11]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a:effectLst/>
                        </a:rPr>
                        <a:t>Alemania (12) [17]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Finlandia </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chemeClr val="accent4">
                        <a:lumMod val="60000"/>
                        <a:lumOff val="40000"/>
                      </a:schemeClr>
                    </a:solidFill>
                  </a:tcPr>
                </a:tc>
                <a:extLst>
                  <a:ext uri="{0D108BD9-81ED-4DB2-BD59-A6C34878D82A}">
                    <a16:rowId xmlns:a16="http://schemas.microsoft.com/office/drawing/2014/main" val="10007"/>
                  </a:ext>
                </a:extLst>
              </a:tr>
              <a:tr h="183188">
                <a:tc>
                  <a:txBody>
                    <a:bodyPr/>
                    <a:lstStyle/>
                    <a:p>
                      <a:pPr algn="ctr">
                        <a:spcAft>
                          <a:spcPts val="0"/>
                        </a:spcAft>
                      </a:pPr>
                      <a:r>
                        <a:rPr lang="es-ES" sz="1400">
                          <a:effectLst/>
                        </a:rPr>
                        <a:t>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Finlandia [7]</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chemeClr val="accent4">
                        <a:lumMod val="60000"/>
                        <a:lumOff val="40000"/>
                      </a:schemeClr>
                    </a:solidFill>
                  </a:tcPr>
                </a:tc>
                <a:tc>
                  <a:txBody>
                    <a:bodyPr/>
                    <a:lstStyle/>
                    <a:p>
                      <a:pPr algn="ctr">
                        <a:spcAft>
                          <a:spcPts val="0"/>
                        </a:spcAft>
                      </a:pPr>
                      <a:r>
                        <a:rPr lang="es-ES" sz="1400">
                          <a:effectLst/>
                        </a:rPr>
                        <a:t>Austria (11) [20]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Hong Kong</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83188">
                <a:tc>
                  <a:txBody>
                    <a:bodyPr/>
                    <a:lstStyle/>
                    <a:p>
                      <a:pPr algn="ctr">
                        <a:spcAft>
                          <a:spcPts val="0"/>
                        </a:spcAft>
                      </a:pPr>
                      <a:r>
                        <a:rPr lang="es-ES" sz="1400">
                          <a:effectLst/>
                        </a:rPr>
                        <a:t>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Dinamarca [4]</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FF0000"/>
                    </a:solidFill>
                  </a:tcPr>
                </a:tc>
                <a:tc>
                  <a:txBody>
                    <a:bodyPr/>
                    <a:lstStyle/>
                    <a:p>
                      <a:pPr algn="ctr">
                        <a:spcAft>
                          <a:spcPts val="0"/>
                        </a:spcAft>
                      </a:pPr>
                      <a:r>
                        <a:rPr lang="es-ES" sz="1400" dirty="0">
                          <a:effectLst/>
                        </a:rPr>
                        <a:t>Dinamarca (9) [4]</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rgbClr val="FF0000"/>
                    </a:solidFill>
                  </a:tcPr>
                </a:tc>
                <a:tc>
                  <a:txBody>
                    <a:bodyPr/>
                    <a:lstStyle/>
                    <a:p>
                      <a:pPr algn="ctr">
                        <a:spcAft>
                          <a:spcPts val="0"/>
                        </a:spcAft>
                      </a:pPr>
                      <a:r>
                        <a:rPr lang="es-ES" sz="1400" dirty="0">
                          <a:effectLst/>
                        </a:rPr>
                        <a:t>Noruega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chemeClr val="accent6">
                        <a:lumMod val="75000"/>
                      </a:schemeClr>
                    </a:solidFill>
                  </a:tcPr>
                </a:tc>
                <a:extLst>
                  <a:ext uri="{0D108BD9-81ED-4DB2-BD59-A6C34878D82A}">
                    <a16:rowId xmlns:a16="http://schemas.microsoft.com/office/drawing/2014/main" val="10009"/>
                  </a:ext>
                </a:extLst>
              </a:tr>
              <a:tr h="183188">
                <a:tc>
                  <a:txBody>
                    <a:bodyPr/>
                    <a:lstStyle/>
                    <a:p>
                      <a:pPr algn="ctr">
                        <a:spcAft>
                          <a:spcPts val="0"/>
                        </a:spcAft>
                      </a:pPr>
                      <a:r>
                        <a:rPr lang="es-ES" sz="1400" dirty="0">
                          <a:effectLst/>
                        </a:rPr>
                        <a:t>10</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Australia [14]</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spcAft>
                          <a:spcPts val="0"/>
                        </a:spcAft>
                      </a:pPr>
                      <a:r>
                        <a:rPr lang="es-ES" sz="1400" dirty="0">
                          <a:effectLst/>
                        </a:rPr>
                        <a:t>Noruega (5) [9]</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solidFill>
                      <a:schemeClr val="accent6">
                        <a:lumMod val="75000"/>
                      </a:schemeClr>
                    </a:solidFill>
                  </a:tcPr>
                </a:tc>
                <a:tc>
                  <a:txBody>
                    <a:bodyPr/>
                    <a:lstStyle/>
                    <a:p>
                      <a:pPr algn="ctr">
                        <a:spcAft>
                          <a:spcPts val="0"/>
                        </a:spcAft>
                      </a:pPr>
                      <a:r>
                        <a:rPr lang="es-ES" sz="1400" dirty="0" err="1">
                          <a:effectLst/>
                        </a:rPr>
                        <a:t>Korea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bl>
          </a:graphicData>
        </a:graphic>
      </p:graphicFrame>
      <p:sp>
        <p:nvSpPr>
          <p:cNvPr id="11" name="2 Marcador de contenido"/>
          <p:cNvSpPr txBox="1">
            <a:spLocks/>
          </p:cNvSpPr>
          <p:nvPr/>
        </p:nvSpPr>
        <p:spPr bwMode="auto">
          <a:xfrm>
            <a:off x="658026" y="6250126"/>
            <a:ext cx="7318946" cy="591230"/>
          </a:xfrm>
          <a:prstGeom prst="rect">
            <a:avLst/>
          </a:prstGeom>
          <a:noFill/>
          <a:ln>
            <a:noFill/>
          </a:ln>
        </p:spPr>
        <p:txBody>
          <a:bodyPr/>
          <a:lst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192881" indent="-192881" defTabSz="685800">
              <a:buNone/>
              <a:defRPr/>
            </a:pPr>
            <a:r>
              <a:rPr lang="es-ES_tradnl" sz="1100" dirty="0"/>
              <a:t>Fuente: Elaboración propia a partir de </a:t>
            </a:r>
            <a:r>
              <a:rPr lang="es-ES_tradnl" sz="1100" dirty="0" err="1"/>
              <a:t>Dave</a:t>
            </a:r>
            <a:r>
              <a:rPr lang="es-ES_tradnl" sz="1100" dirty="0"/>
              <a:t> Grace </a:t>
            </a:r>
            <a:r>
              <a:rPr lang="es-ES_tradnl" sz="1100" dirty="0" err="1"/>
              <a:t>Asociates</a:t>
            </a:r>
            <a:r>
              <a:rPr lang="es-ES_tradnl" sz="1100" dirty="0"/>
              <a:t>. </a:t>
            </a:r>
            <a:r>
              <a:rPr lang="en-US" sz="1100" dirty="0"/>
              <a:t>Global Census on Co-operatives 2014. </a:t>
            </a:r>
            <a:r>
              <a:rPr lang="es-ES" sz="1100" dirty="0" err="1"/>
              <a:t>United</a:t>
            </a:r>
            <a:r>
              <a:rPr lang="es-ES" sz="1100" dirty="0"/>
              <a:t> </a:t>
            </a:r>
            <a:r>
              <a:rPr lang="es-ES" sz="1100" dirty="0" err="1"/>
              <a:t>Nation´s</a:t>
            </a:r>
            <a:r>
              <a:rPr lang="es-ES" sz="1100" dirty="0"/>
              <a:t> </a:t>
            </a:r>
            <a:r>
              <a:rPr lang="es-ES" sz="1100" dirty="0" err="1"/>
              <a:t>Secretariat</a:t>
            </a:r>
            <a:r>
              <a:rPr lang="es-ES" sz="1100" dirty="0"/>
              <a:t>. *</a:t>
            </a:r>
            <a:r>
              <a:rPr lang="es-ES" sz="1400" b="1" dirty="0"/>
              <a:t>()</a:t>
            </a:r>
            <a:r>
              <a:rPr lang="es-ES" sz="1100" dirty="0"/>
              <a:t> Posición en el TOP Mundial del Índice de Progreso Social, </a:t>
            </a:r>
            <a:r>
              <a:rPr lang="es-ES" sz="1200" b="1" dirty="0"/>
              <a:t>**[ ] </a:t>
            </a:r>
            <a:r>
              <a:rPr lang="es-ES" sz="1100" dirty="0"/>
              <a:t>IMD Digital </a:t>
            </a:r>
            <a:r>
              <a:rPr lang="es-ES" sz="1100" dirty="0" err="1"/>
              <a:t>World</a:t>
            </a:r>
            <a:r>
              <a:rPr lang="es-ES" sz="1100" dirty="0"/>
              <a:t> </a:t>
            </a:r>
            <a:r>
              <a:rPr lang="es-ES" sz="1100" dirty="0" err="1"/>
              <a:t>Competitiveness</a:t>
            </a:r>
            <a:r>
              <a:rPr lang="es-ES" sz="1100" dirty="0"/>
              <a:t> Ranking 2019.</a:t>
            </a:r>
          </a:p>
          <a:p>
            <a:pPr marL="192881" indent="-192881" defTabSz="685800">
              <a:buNone/>
              <a:defRPr/>
            </a:pPr>
            <a:endParaRPr lang="es-ES" sz="1100" kern="0" dirty="0">
              <a:solidFill>
                <a:prstClr val="black"/>
              </a:solidFill>
              <a:latin typeface="Calibri" panose="020F0502020204030204"/>
            </a:endParaRPr>
          </a:p>
          <a:p>
            <a:pPr marL="192881" indent="-192881" defTabSz="685800">
              <a:buNone/>
              <a:defRPr/>
            </a:pPr>
            <a:endParaRPr lang="es-ES" sz="1350" kern="0" dirty="0">
              <a:solidFill>
                <a:prstClr val="black"/>
              </a:solidFill>
              <a:latin typeface="Calibri" panose="020F0502020204030204"/>
            </a:endParaRPr>
          </a:p>
          <a:p>
            <a:pPr marL="192881" indent="-192881" defTabSz="685800">
              <a:buNone/>
              <a:defRPr/>
            </a:pPr>
            <a:endParaRPr lang="es-ES" sz="1350" kern="0" dirty="0">
              <a:solidFill>
                <a:prstClr val="black"/>
              </a:solidFill>
              <a:latin typeface="Calibri" panose="020F0502020204030204"/>
            </a:endParaRPr>
          </a:p>
          <a:p>
            <a:pPr marL="192881" indent="-192881" defTabSz="685800">
              <a:buNone/>
              <a:defRPr/>
            </a:pPr>
            <a:endParaRPr lang="es-ES" sz="1350" kern="0" dirty="0">
              <a:solidFill>
                <a:prstClr val="black"/>
              </a:solidFill>
              <a:latin typeface="Calibri" panose="020F0502020204030204"/>
            </a:endParaRPr>
          </a:p>
          <a:p>
            <a:pPr marL="192881" indent="-192881" defTabSz="685800">
              <a:buNone/>
              <a:defRPr/>
            </a:pPr>
            <a:endParaRPr lang="es-ES" sz="1350" kern="0" dirty="0">
              <a:solidFill>
                <a:prstClr val="black"/>
              </a:solidFill>
              <a:latin typeface="Calibri" panose="020F0502020204030204"/>
            </a:endParaRPr>
          </a:p>
          <a:p>
            <a:pPr marL="0" indent="0" algn="just" defTabSz="685800">
              <a:buNone/>
              <a:defRPr/>
            </a:pPr>
            <a:endParaRPr lang="es-ES" sz="1350" kern="0" dirty="0">
              <a:solidFill>
                <a:prstClr val="black"/>
              </a:solidFill>
              <a:latin typeface="Calibri" panose="020F0502020204030204"/>
            </a:endParaRPr>
          </a:p>
          <a:p>
            <a:pPr marL="0" indent="0" algn="just" defTabSz="685800">
              <a:buNone/>
              <a:defRPr/>
            </a:pPr>
            <a:endParaRPr lang="es-ES" sz="1350" kern="0" dirty="0">
              <a:solidFill>
                <a:prstClr val="black"/>
              </a:solidFill>
              <a:latin typeface="Calibri" panose="020F0502020204030204"/>
            </a:endParaRPr>
          </a:p>
          <a:p>
            <a:pPr marL="0" indent="0" algn="just" defTabSz="685800">
              <a:buNone/>
              <a:defRPr/>
            </a:pPr>
            <a:endParaRPr lang="es-ES" sz="1350" kern="0" dirty="0">
              <a:solidFill>
                <a:prstClr val="black"/>
              </a:solidFill>
              <a:latin typeface="Calibri" panose="020F0502020204030204"/>
            </a:endParaRPr>
          </a:p>
          <a:p>
            <a:pPr marL="0" indent="0" algn="just" defTabSz="685800">
              <a:buNone/>
              <a:defRPr/>
            </a:pPr>
            <a:endParaRPr lang="es-ES" sz="1350" kern="0" dirty="0">
              <a:solidFill>
                <a:prstClr val="black"/>
              </a:solidFill>
              <a:latin typeface="Calibri" panose="020F0502020204030204"/>
            </a:endParaRPr>
          </a:p>
          <a:p>
            <a:pPr marL="0" indent="0" algn="just" defTabSz="685800">
              <a:buNone/>
              <a:defRPr/>
            </a:pPr>
            <a:endParaRPr lang="es-ES" sz="1350" kern="0" dirty="0">
              <a:solidFill>
                <a:prstClr val="black"/>
              </a:solidFill>
              <a:latin typeface="Calibri" panose="020F0502020204030204"/>
            </a:endParaRPr>
          </a:p>
          <a:p>
            <a:pPr marL="192881" indent="-192881" algn="just" defTabSz="685800">
              <a:buBlip>
                <a:blip r:embed="rId4"/>
              </a:buBlip>
              <a:defRPr/>
            </a:pPr>
            <a:endParaRPr lang="es-ES" sz="1350" kern="0" dirty="0">
              <a:solidFill>
                <a:prstClr val="black"/>
              </a:solidFill>
              <a:latin typeface="Calibri" panose="020F0502020204030204"/>
            </a:endParaRPr>
          </a:p>
          <a:p>
            <a:pPr marL="0" indent="0" algn="just" defTabSz="685800">
              <a:buNone/>
              <a:defRPr/>
            </a:pPr>
            <a:endParaRPr lang="es-ES" sz="1350" b="1" u="sng" kern="0" dirty="0">
              <a:solidFill>
                <a:prstClr val="black"/>
              </a:solidFill>
              <a:latin typeface="Calibri" panose="020F0502020204030204"/>
            </a:endParaRPr>
          </a:p>
        </p:txBody>
      </p:sp>
    </p:spTree>
    <p:extLst>
      <p:ext uri="{BB962C8B-B14F-4D97-AF65-F5344CB8AC3E}">
        <p14:creationId xmlns:p14="http://schemas.microsoft.com/office/powerpoint/2010/main" val="3479133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a:off x="0" y="1339140"/>
            <a:ext cx="914400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1587560" y="6060723"/>
            <a:ext cx="6101752"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2" name="CuadroTexto 11"/>
          <p:cNvSpPr txBox="1"/>
          <p:nvPr/>
        </p:nvSpPr>
        <p:spPr>
          <a:xfrm>
            <a:off x="2397265" y="1493827"/>
            <a:ext cx="2405471" cy="584775"/>
          </a:xfrm>
          <a:prstGeom prst="rect">
            <a:avLst/>
          </a:prstGeom>
          <a:noFill/>
        </p:spPr>
        <p:txBody>
          <a:bodyPr wrap="square" rtlCol="0">
            <a:spAutoFit/>
          </a:bodyPr>
          <a:lstStyle/>
          <a:p>
            <a:r>
              <a:rPr lang="es-ES" sz="3200" b="1" dirty="0">
                <a:solidFill>
                  <a:srgbClr val="E4342D"/>
                </a:solidFill>
                <a:latin typeface="Arial"/>
                <a:cs typeface="Arial"/>
              </a:rPr>
              <a:t>Índice </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37" y="995"/>
            <a:ext cx="9143997" cy="1338145"/>
          </a:xfrm>
          <a:prstGeom prst="rect">
            <a:avLst/>
          </a:prstGeom>
        </p:spPr>
      </p:pic>
      <p:sp>
        <p:nvSpPr>
          <p:cNvPr id="2" name="CuadroTexto 1"/>
          <p:cNvSpPr txBox="1"/>
          <p:nvPr/>
        </p:nvSpPr>
        <p:spPr>
          <a:xfrm>
            <a:off x="1228637" y="2668177"/>
            <a:ext cx="6924051" cy="2862322"/>
          </a:xfrm>
          <a:prstGeom prst="rect">
            <a:avLst/>
          </a:prstGeom>
          <a:noFill/>
        </p:spPr>
        <p:txBody>
          <a:bodyPr wrap="square" rtlCol="0">
            <a:spAutoFit/>
          </a:bodyPr>
          <a:lstStyle/>
          <a:p>
            <a:pPr marL="285750" indent="-285750">
              <a:buFont typeface="Arial" panose="020B0604020202020204" pitchFamily="34" charset="0"/>
              <a:buChar char="•"/>
            </a:pPr>
            <a:r>
              <a:rPr lang="es-ES" sz="2000" b="1" dirty="0">
                <a:solidFill>
                  <a:srgbClr val="C00000"/>
                </a:solidFill>
              </a:rPr>
              <a:t>INTRODUCCIÓN. CONOCIMIENTO Y VALORES PARA UNA ECONOMÍA MÁS AVANZADA Y SOSTENIBLE</a:t>
            </a:r>
          </a:p>
          <a:p>
            <a:pPr marL="285750" indent="-285750">
              <a:buFont typeface="Arial" panose="020B0604020202020204" pitchFamily="34" charset="0"/>
              <a:buChar char="•"/>
            </a:pPr>
            <a:endParaRPr lang="es-ES" sz="2000" b="1" dirty="0">
              <a:solidFill>
                <a:srgbClr val="C00000"/>
              </a:solidFill>
            </a:endParaRPr>
          </a:p>
          <a:p>
            <a:pPr marL="285750" indent="-285750">
              <a:buFont typeface="Arial" panose="020B0604020202020204" pitchFamily="34" charset="0"/>
              <a:buChar char="•"/>
            </a:pPr>
            <a:r>
              <a:rPr lang="es-ES" sz="2000" b="1" dirty="0">
                <a:solidFill>
                  <a:srgbClr val="C00000"/>
                </a:solidFill>
              </a:rPr>
              <a:t>EL DESEMPEÑO DE NUESTRA UNIVERSIDAD COMO PROVEEDORA DE CONOCIMIENTO</a:t>
            </a:r>
          </a:p>
          <a:p>
            <a:pPr marL="285750" indent="-285750">
              <a:buFont typeface="Arial" panose="020B0604020202020204" pitchFamily="34" charset="0"/>
              <a:buChar char="•"/>
            </a:pPr>
            <a:endParaRPr lang="es-ES" sz="2000" b="1" dirty="0">
              <a:solidFill>
                <a:srgbClr val="C00000"/>
              </a:solidFill>
            </a:endParaRPr>
          </a:p>
          <a:p>
            <a:pPr marL="285750" indent="-285750">
              <a:buFont typeface="Arial" panose="020B0604020202020204" pitchFamily="34" charset="0"/>
              <a:buChar char="•"/>
            </a:pPr>
            <a:r>
              <a:rPr lang="es-ES" sz="2000" b="1" dirty="0">
                <a:solidFill>
                  <a:srgbClr val="C00000"/>
                </a:solidFill>
              </a:rPr>
              <a:t>LA ECONOMÍA SOCIAL, UNA ECONOMÍA CON VALORES</a:t>
            </a:r>
          </a:p>
          <a:p>
            <a:pPr marL="285750" indent="-285750">
              <a:buFont typeface="Arial" panose="020B0604020202020204" pitchFamily="34" charset="0"/>
              <a:buChar char="•"/>
            </a:pPr>
            <a:endParaRPr lang="es-ES" sz="2000" b="1" dirty="0">
              <a:solidFill>
                <a:srgbClr val="C00000"/>
              </a:solidFill>
            </a:endParaRPr>
          </a:p>
          <a:p>
            <a:pPr marL="285750" indent="-285750">
              <a:buFont typeface="Arial" panose="020B0604020202020204" pitchFamily="34" charset="0"/>
              <a:buChar char="•"/>
            </a:pPr>
            <a:r>
              <a:rPr lang="es-ES" sz="2000" b="1" dirty="0">
                <a:solidFill>
                  <a:srgbClr val="C00000"/>
                </a:solidFill>
              </a:rPr>
              <a:t>ALGUNOS HECHOS Y CIFRAS PARA LA REFLEXIÓN</a:t>
            </a:r>
          </a:p>
        </p:txBody>
      </p:sp>
    </p:spTree>
    <p:extLst>
      <p:ext uri="{BB962C8B-B14F-4D97-AF65-F5344CB8AC3E}">
        <p14:creationId xmlns:p14="http://schemas.microsoft.com/office/powerpoint/2010/main" val="91986238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a:extLst>
              <a:ext uri="{FF2B5EF4-FFF2-40B4-BE49-F238E27FC236}">
                <a16:creationId xmlns:a16="http://schemas.microsoft.com/office/drawing/2014/main" id="{5FB8794E-B941-4DCF-91A5-16F5DA799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pic>
        <p:nvPicPr>
          <p:cNvPr id="5" name="Imagen 4">
            <a:extLst>
              <a:ext uri="{FF2B5EF4-FFF2-40B4-BE49-F238E27FC236}">
                <a16:creationId xmlns:a16="http://schemas.microsoft.com/office/drawing/2014/main" id="{BE3AFD93-3437-41DF-9B4F-9E8B3824040E}"/>
              </a:ext>
            </a:extLst>
          </p:cNvPr>
          <p:cNvPicPr>
            <a:picLocks noChangeAspect="1"/>
          </p:cNvPicPr>
          <p:nvPr/>
        </p:nvPicPr>
        <p:blipFill>
          <a:blip r:embed="rId4"/>
          <a:stretch>
            <a:fillRect/>
          </a:stretch>
        </p:blipFill>
        <p:spPr>
          <a:xfrm>
            <a:off x="1101992" y="1733313"/>
            <a:ext cx="7189391" cy="4265705"/>
          </a:xfrm>
          <a:prstGeom prst="rect">
            <a:avLst/>
          </a:prstGeom>
        </p:spPr>
      </p:pic>
      <p:sp>
        <p:nvSpPr>
          <p:cNvPr id="6" name="CuadroTexto 5">
            <a:extLst>
              <a:ext uri="{FF2B5EF4-FFF2-40B4-BE49-F238E27FC236}">
                <a16:creationId xmlns:a16="http://schemas.microsoft.com/office/drawing/2014/main" id="{A99688F4-DD8A-4556-87B9-0B619653FA06}"/>
              </a:ext>
            </a:extLst>
          </p:cNvPr>
          <p:cNvSpPr txBox="1"/>
          <p:nvPr/>
        </p:nvSpPr>
        <p:spPr>
          <a:xfrm>
            <a:off x="2578505" y="6397343"/>
            <a:ext cx="6118983" cy="369332"/>
          </a:xfrm>
          <a:prstGeom prst="rect">
            <a:avLst/>
          </a:prstGeom>
          <a:noFill/>
        </p:spPr>
        <p:txBody>
          <a:bodyPr wrap="none" rtlCol="0">
            <a:spAutoFit/>
          </a:bodyPr>
          <a:lstStyle/>
          <a:p>
            <a:r>
              <a:rPr lang="es-ES" i="1" dirty="0"/>
              <a:t>Presentación de Ricardo Palomo, Clausura Masters CEGEA, 2019</a:t>
            </a:r>
          </a:p>
        </p:txBody>
      </p:sp>
    </p:spTree>
    <p:extLst>
      <p:ext uri="{BB962C8B-B14F-4D97-AF65-F5344CB8AC3E}">
        <p14:creationId xmlns:p14="http://schemas.microsoft.com/office/powerpoint/2010/main" val="335245213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3287" y="1188242"/>
            <a:ext cx="8915400" cy="1143000"/>
          </a:xfrm>
        </p:spPr>
        <p:txBody>
          <a:bodyPr>
            <a:normAutofit/>
          </a:bodyPr>
          <a:lstStyle/>
          <a:p>
            <a:r>
              <a:rPr lang="es-ES" sz="3200" b="1" dirty="0">
                <a:solidFill>
                  <a:srgbClr val="C00000"/>
                </a:solidFill>
              </a:rPr>
              <a:t>4.-ALGUNOS HECHOS Y CIFRAS PARA LA REFLEXIÓN</a:t>
            </a: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21</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1293518" y="2095512"/>
            <a:ext cx="6682812" cy="646331"/>
          </a:xfrm>
          <a:prstGeom prst="rect">
            <a:avLst/>
          </a:prstGeom>
          <a:noFill/>
        </p:spPr>
        <p:txBody>
          <a:bodyPr wrap="square" rtlCol="0">
            <a:spAutoFit/>
          </a:bodyPr>
          <a:lstStyle/>
          <a:p>
            <a:r>
              <a:rPr lang="es-ES" b="1" dirty="0"/>
              <a:t>Se observa una presencia algo menor de la Economía Social en los sectores IT-TIC que en el conjunto de sectores .</a:t>
            </a:r>
          </a:p>
        </p:txBody>
      </p:sp>
      <p:sp>
        <p:nvSpPr>
          <p:cNvPr id="8" name="Flecha derecha 7"/>
          <p:cNvSpPr/>
          <p:nvPr/>
        </p:nvSpPr>
        <p:spPr>
          <a:xfrm>
            <a:off x="87639" y="2097513"/>
            <a:ext cx="1011566" cy="6423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Tabla 13"/>
          <p:cNvGraphicFramePr>
            <a:graphicFrameLocks noGrp="1"/>
          </p:cNvGraphicFramePr>
          <p:nvPr>
            <p:extLst>
              <p:ext uri="{D42A27DB-BD31-4B8C-83A1-F6EECF244321}">
                <p14:modId xmlns:p14="http://schemas.microsoft.com/office/powerpoint/2010/main" val="770364246"/>
              </p:ext>
            </p:extLst>
          </p:nvPr>
        </p:nvGraphicFramePr>
        <p:xfrm>
          <a:off x="1579063" y="3298677"/>
          <a:ext cx="5393690" cy="3443100"/>
        </p:xfrm>
        <a:graphic>
          <a:graphicData uri="http://schemas.openxmlformats.org/drawingml/2006/table">
            <a:tbl>
              <a:tblPr firstRow="1" firstCol="1" bandRow="1">
                <a:tableStyleId>{5C22544A-7EE6-4342-B048-85BDC9FD1C3A}</a:tableStyleId>
              </a:tblPr>
              <a:tblGrid>
                <a:gridCol w="1412603">
                  <a:extLst>
                    <a:ext uri="{9D8B030D-6E8A-4147-A177-3AD203B41FA5}">
                      <a16:colId xmlns:a16="http://schemas.microsoft.com/office/drawing/2014/main" val="20000"/>
                    </a:ext>
                  </a:extLst>
                </a:gridCol>
                <a:gridCol w="926484">
                  <a:extLst>
                    <a:ext uri="{9D8B030D-6E8A-4147-A177-3AD203B41FA5}">
                      <a16:colId xmlns:a16="http://schemas.microsoft.com/office/drawing/2014/main" val="20001"/>
                    </a:ext>
                  </a:extLst>
                </a:gridCol>
                <a:gridCol w="990665">
                  <a:extLst>
                    <a:ext uri="{9D8B030D-6E8A-4147-A177-3AD203B41FA5}">
                      <a16:colId xmlns:a16="http://schemas.microsoft.com/office/drawing/2014/main" val="20002"/>
                    </a:ext>
                  </a:extLst>
                </a:gridCol>
                <a:gridCol w="1077086">
                  <a:extLst>
                    <a:ext uri="{9D8B030D-6E8A-4147-A177-3AD203B41FA5}">
                      <a16:colId xmlns:a16="http://schemas.microsoft.com/office/drawing/2014/main" val="20003"/>
                    </a:ext>
                  </a:extLst>
                </a:gridCol>
                <a:gridCol w="986852">
                  <a:extLst>
                    <a:ext uri="{9D8B030D-6E8A-4147-A177-3AD203B41FA5}">
                      <a16:colId xmlns:a16="http://schemas.microsoft.com/office/drawing/2014/main" val="20004"/>
                    </a:ext>
                  </a:extLst>
                </a:gridCol>
              </a:tblGrid>
              <a:tr h="974220">
                <a:tc>
                  <a:txBody>
                    <a:bodyPr/>
                    <a:lstStyle/>
                    <a:p>
                      <a:endParaRPr lang="es-ES" sz="1200" dirty="0">
                        <a:effectLst/>
                        <a:latin typeface="Cambria" panose="02040503050406030204" pitchFamily="18" charset="0"/>
                      </a:endParaRPr>
                    </a:p>
                  </a:txBody>
                  <a:tcPr marL="44450" marR="44450" marT="0" marB="0" anchor="ctr"/>
                </a:tc>
                <a:tc gridSpan="2">
                  <a:txBody>
                    <a:bodyPr/>
                    <a:lstStyle/>
                    <a:p>
                      <a:pPr algn="just">
                        <a:lnSpc>
                          <a:spcPct val="150000"/>
                        </a:lnSpc>
                        <a:spcAft>
                          <a:spcPts val="0"/>
                        </a:spcAft>
                      </a:pPr>
                      <a:r>
                        <a:rPr lang="es-ES" sz="1200" dirty="0">
                          <a:effectLst/>
                        </a:rPr>
                        <a:t>Nº de empresas en todos los sectores de la economía</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hMerge="1">
                  <a:txBody>
                    <a:bodyPr/>
                    <a:lstStyle/>
                    <a:p>
                      <a:endParaRPr lang="es-ES"/>
                    </a:p>
                  </a:txBody>
                  <a:tcPr/>
                </a:tc>
                <a:tc gridSpan="2">
                  <a:txBody>
                    <a:bodyPr/>
                    <a:lstStyle/>
                    <a:p>
                      <a:pPr algn="just">
                        <a:lnSpc>
                          <a:spcPct val="150000"/>
                        </a:lnSpc>
                        <a:spcAft>
                          <a:spcPts val="0"/>
                        </a:spcAft>
                      </a:pPr>
                      <a:r>
                        <a:rPr lang="es-ES" sz="1200">
                          <a:effectLst/>
                        </a:rPr>
                        <a:t>Nº de empresas en sectores tecnológicos (CNAEs  26, 61, 62, 631)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hMerge="1">
                  <a:txBody>
                    <a:bodyPr/>
                    <a:lstStyle/>
                    <a:p>
                      <a:endParaRPr lang="es-ES"/>
                    </a:p>
                  </a:txBody>
                  <a:tcPr/>
                </a:tc>
                <a:extLst>
                  <a:ext uri="{0D108BD9-81ED-4DB2-BD59-A6C34878D82A}">
                    <a16:rowId xmlns:a16="http://schemas.microsoft.com/office/drawing/2014/main" val="10000"/>
                  </a:ext>
                </a:extLst>
              </a:tr>
              <a:tr h="182880">
                <a:tc>
                  <a:txBody>
                    <a:bodyPr/>
                    <a:lstStyle/>
                    <a:p>
                      <a:pPr algn="just">
                        <a:lnSpc>
                          <a:spcPct val="150000"/>
                        </a:lnSpc>
                        <a:spcAft>
                          <a:spcPts val="0"/>
                        </a:spcAft>
                      </a:pPr>
                      <a:r>
                        <a:rPr lang="es-ES" sz="1200">
                          <a:effectLst/>
                        </a:rPr>
                        <a:t>SA (EXC SAL)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87.194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6,38%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2.106</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5,85%</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82880">
                <a:tc>
                  <a:txBody>
                    <a:bodyPr/>
                    <a:lstStyle/>
                    <a:p>
                      <a:pPr algn="just">
                        <a:lnSpc>
                          <a:spcPct val="150000"/>
                        </a:lnSpc>
                        <a:spcAft>
                          <a:spcPts val="0"/>
                        </a:spcAft>
                      </a:pPr>
                      <a:r>
                        <a:rPr lang="es-ES" sz="1200">
                          <a:effectLst/>
                        </a:rPr>
                        <a:t>SL (EXCL SLL)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1.248.328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91,32%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32.250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89,62%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82880">
                <a:tc>
                  <a:txBody>
                    <a:bodyPr/>
                    <a:lstStyle/>
                    <a:p>
                      <a:pPr algn="just">
                        <a:lnSpc>
                          <a:spcPct val="150000"/>
                        </a:lnSpc>
                        <a:spcAft>
                          <a:spcPts val="0"/>
                        </a:spcAft>
                      </a:pPr>
                      <a:r>
                        <a:rPr lang="es-ES" sz="1200">
                          <a:effectLst/>
                        </a:rPr>
                        <a:t>FOMAS DE E. SOCIAL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26.602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b="1" dirty="0">
                          <a:solidFill>
                            <a:srgbClr val="C00000"/>
                          </a:solidFill>
                          <a:effectLst/>
                        </a:rPr>
                        <a:t>1,95%</a:t>
                      </a:r>
                      <a:endParaRPr lang="es-ES" sz="12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583</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b="1" dirty="0">
                          <a:solidFill>
                            <a:srgbClr val="C00000"/>
                          </a:solidFill>
                          <a:effectLst/>
                        </a:rPr>
                        <a:t>1,62%</a:t>
                      </a:r>
                      <a:endParaRPr lang="es-ES" sz="12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82880">
                <a:tc>
                  <a:txBody>
                    <a:bodyPr/>
                    <a:lstStyle/>
                    <a:p>
                      <a:pPr algn="just">
                        <a:lnSpc>
                          <a:spcPct val="150000"/>
                        </a:lnSpc>
                        <a:spcAft>
                          <a:spcPts val="0"/>
                        </a:spcAft>
                      </a:pPr>
                      <a:r>
                        <a:rPr lang="es-ES" sz="1200">
                          <a:effectLst/>
                        </a:rPr>
                        <a:t>   - SAL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1.338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0,10%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43</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0,12%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82880">
                <a:tc>
                  <a:txBody>
                    <a:bodyPr/>
                    <a:lstStyle/>
                    <a:p>
                      <a:pPr algn="just">
                        <a:lnSpc>
                          <a:spcPct val="150000"/>
                        </a:lnSpc>
                        <a:spcAft>
                          <a:spcPts val="0"/>
                        </a:spcAft>
                      </a:pPr>
                      <a:r>
                        <a:rPr lang="es-ES" sz="1200">
                          <a:effectLst/>
                        </a:rPr>
                        <a:t>   - SLL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16.607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1,21%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454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1,26%</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82880">
                <a:tc>
                  <a:txBody>
                    <a:bodyPr/>
                    <a:lstStyle/>
                    <a:p>
                      <a:pPr algn="just">
                        <a:lnSpc>
                          <a:spcPct val="150000"/>
                        </a:lnSpc>
                        <a:spcAft>
                          <a:spcPts val="0"/>
                        </a:spcAft>
                      </a:pPr>
                      <a:r>
                        <a:rPr lang="es-ES" sz="1200">
                          <a:effectLst/>
                        </a:rPr>
                        <a:t>   - ASOCIACION</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1.556</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0,11%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0,05%</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82880">
                <a:tc>
                  <a:txBody>
                    <a:bodyPr/>
                    <a:lstStyle/>
                    <a:p>
                      <a:pPr algn="just">
                        <a:lnSpc>
                          <a:spcPct val="150000"/>
                        </a:lnSpc>
                        <a:spcAft>
                          <a:spcPts val="0"/>
                        </a:spcAft>
                      </a:pPr>
                      <a:r>
                        <a:rPr lang="es-ES" sz="1200">
                          <a:effectLst/>
                        </a:rPr>
                        <a:t>   - SCOOP</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7.101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0,52%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68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0,19%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82880">
                <a:tc>
                  <a:txBody>
                    <a:bodyPr/>
                    <a:lstStyle/>
                    <a:p>
                      <a:pPr algn="just">
                        <a:lnSpc>
                          <a:spcPct val="150000"/>
                        </a:lnSpc>
                        <a:spcAft>
                          <a:spcPts val="0"/>
                        </a:spcAft>
                      </a:pPr>
                      <a:r>
                        <a:rPr lang="es-ES" sz="1200">
                          <a:effectLst/>
                        </a:rPr>
                        <a:t>OFJUR</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4.923</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0,36%</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1.047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2,91%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82880">
                <a:tc>
                  <a:txBody>
                    <a:bodyPr/>
                    <a:lstStyle/>
                    <a:p>
                      <a:pPr algn="just">
                        <a:lnSpc>
                          <a:spcPct val="150000"/>
                        </a:lnSpc>
                        <a:spcAft>
                          <a:spcPts val="0"/>
                        </a:spcAft>
                      </a:pPr>
                      <a:r>
                        <a:rPr lang="es-ES" sz="1200" dirty="0">
                          <a:effectLst/>
                        </a:rPr>
                        <a:t>TOTAL</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1.367.047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100,00%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a:effectLst/>
                        </a:rPr>
                        <a:t>35.986</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200" dirty="0">
                          <a:effectLst/>
                        </a:rPr>
                        <a:t>100,00%</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bl>
          </a:graphicData>
        </a:graphic>
      </p:graphicFrame>
      <p:sp>
        <p:nvSpPr>
          <p:cNvPr id="15" name="Rectangle 2"/>
          <p:cNvSpPr>
            <a:spLocks noChangeArrowheads="1"/>
          </p:cNvSpPr>
          <p:nvPr/>
        </p:nvSpPr>
        <p:spPr bwMode="auto">
          <a:xfrm>
            <a:off x="1578746" y="31218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ángulo 15"/>
          <p:cNvSpPr/>
          <p:nvPr/>
        </p:nvSpPr>
        <p:spPr>
          <a:xfrm>
            <a:off x="1099205" y="2648970"/>
            <a:ext cx="6629400" cy="646331"/>
          </a:xfrm>
          <a:prstGeom prst="rect">
            <a:avLst/>
          </a:prstGeom>
        </p:spPr>
        <p:txBody>
          <a:bodyPr wrap="square">
            <a:spAutoFit/>
          </a:bodyPr>
          <a:lstStyle/>
          <a:p>
            <a:pPr algn="just">
              <a:lnSpc>
                <a:spcPct val="150000"/>
              </a:lnSpc>
              <a:spcAft>
                <a:spcPts val="0"/>
              </a:spcAft>
            </a:pPr>
            <a:r>
              <a:rPr lang="es-ES" sz="1200" dirty="0">
                <a:latin typeface="Arial" panose="020B0604020202020204" pitchFamily="34" charset="0"/>
                <a:ea typeface="MS Mincho" panose="02020609040205080304" pitchFamily="49" charset="-128"/>
                <a:cs typeface="Times New Roman" panose="02020603050405020304" pitchFamily="18" charset="0"/>
              </a:rPr>
              <a:t>Peso de la economía social en los sectores IT-TIC: informático, electrónico, de telecomunicaciones, de programación y de proceso de datos (</a:t>
            </a:r>
            <a:r>
              <a:rPr lang="es-ES" sz="1200" dirty="0" err="1">
                <a:latin typeface="Arial" panose="020B0604020202020204" pitchFamily="34" charset="0"/>
                <a:ea typeface="MS Mincho" panose="02020609040205080304" pitchFamily="49" charset="-128"/>
                <a:cs typeface="Times New Roman" panose="02020603050405020304" pitchFamily="18" charset="0"/>
              </a:rPr>
              <a:t>CNAEs</a:t>
            </a:r>
            <a:r>
              <a:rPr lang="es-ES" sz="1200" dirty="0">
                <a:latin typeface="Arial" panose="020B0604020202020204" pitchFamily="34" charset="0"/>
                <a:ea typeface="MS Mincho" panose="02020609040205080304" pitchFamily="49" charset="-128"/>
                <a:cs typeface="Times New Roman" panose="02020603050405020304" pitchFamily="18" charset="0"/>
              </a:rPr>
              <a:t>  26, 61, 62, 631)</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7" name="CuadroTexto 16"/>
          <p:cNvSpPr txBox="1"/>
          <p:nvPr/>
        </p:nvSpPr>
        <p:spPr>
          <a:xfrm>
            <a:off x="1099205" y="6523208"/>
            <a:ext cx="8722925" cy="215444"/>
          </a:xfrm>
          <a:prstGeom prst="rect">
            <a:avLst/>
          </a:prstGeom>
          <a:noFill/>
        </p:spPr>
        <p:txBody>
          <a:bodyPr wrap="square" rtlCol="0">
            <a:spAutoFit/>
          </a:bodyPr>
          <a:lstStyle/>
          <a:p>
            <a:r>
              <a:rPr lang="es-ES" sz="800" dirty="0"/>
              <a:t>Fuente:  Juliá , Meliá , Miranda 2019 Elaboración a partir de datos extraídos de SABI, en septiembre de 2019, seleccionando solo las empresas activas.</a:t>
            </a:r>
          </a:p>
        </p:txBody>
      </p:sp>
    </p:spTree>
    <p:extLst>
      <p:ext uri="{BB962C8B-B14F-4D97-AF65-F5344CB8AC3E}">
        <p14:creationId xmlns:p14="http://schemas.microsoft.com/office/powerpoint/2010/main" val="68726961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3287" y="1188242"/>
            <a:ext cx="8915400" cy="1143000"/>
          </a:xfrm>
        </p:spPr>
        <p:txBody>
          <a:bodyPr>
            <a:normAutofit/>
          </a:bodyPr>
          <a:lstStyle/>
          <a:p>
            <a:r>
              <a:rPr lang="es-ES" sz="3200" b="1" dirty="0">
                <a:solidFill>
                  <a:srgbClr val="C00000"/>
                </a:solidFill>
              </a:rPr>
              <a:t>4.-ALGUNOS HECHOS Y CIFRAS PARA LA REFLEXIÓN</a:t>
            </a: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22</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1293518" y="2095512"/>
            <a:ext cx="6682812" cy="646331"/>
          </a:xfrm>
          <a:prstGeom prst="rect">
            <a:avLst/>
          </a:prstGeom>
          <a:noFill/>
        </p:spPr>
        <p:txBody>
          <a:bodyPr wrap="square" rtlCol="0">
            <a:spAutoFit/>
          </a:bodyPr>
          <a:lstStyle/>
          <a:p>
            <a:r>
              <a:rPr lang="es-ES" b="1" dirty="0"/>
              <a:t>Se observa un ligero decrecimiento en el ritmo de creación de empresas tecnológicas IT-TIC tras la crisis económica</a:t>
            </a:r>
          </a:p>
        </p:txBody>
      </p:sp>
      <p:sp>
        <p:nvSpPr>
          <p:cNvPr id="8" name="Flecha derecha 7"/>
          <p:cNvSpPr/>
          <p:nvPr/>
        </p:nvSpPr>
        <p:spPr>
          <a:xfrm>
            <a:off x="87639" y="2097513"/>
            <a:ext cx="1011566" cy="6423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angle 2"/>
          <p:cNvSpPr>
            <a:spLocks noChangeArrowheads="1"/>
          </p:cNvSpPr>
          <p:nvPr/>
        </p:nvSpPr>
        <p:spPr bwMode="auto">
          <a:xfrm>
            <a:off x="1578746" y="31218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7" name="CuadroTexto 16"/>
          <p:cNvSpPr txBox="1"/>
          <p:nvPr/>
        </p:nvSpPr>
        <p:spPr>
          <a:xfrm>
            <a:off x="1099205" y="6523208"/>
            <a:ext cx="8722925" cy="215444"/>
          </a:xfrm>
          <a:prstGeom prst="rect">
            <a:avLst/>
          </a:prstGeom>
          <a:noFill/>
        </p:spPr>
        <p:txBody>
          <a:bodyPr wrap="square" rtlCol="0">
            <a:spAutoFit/>
          </a:bodyPr>
          <a:lstStyle/>
          <a:p>
            <a:r>
              <a:rPr lang="es-ES" sz="800" dirty="0"/>
              <a:t>Fuente:  Juliá , Meliá , Miranda 2019 Elaboración a partir de datos extraídos de SABI, en septiembre de 2019, seleccionando solo las empresas activas.</a:t>
            </a:r>
          </a:p>
        </p:txBody>
      </p:sp>
      <p:graphicFrame>
        <p:nvGraphicFramePr>
          <p:cNvPr id="2" name="Tabla 1"/>
          <p:cNvGraphicFramePr>
            <a:graphicFrameLocks noGrp="1"/>
          </p:cNvGraphicFramePr>
          <p:nvPr>
            <p:extLst>
              <p:ext uri="{D42A27DB-BD31-4B8C-83A1-F6EECF244321}">
                <p14:modId xmlns:p14="http://schemas.microsoft.com/office/powerpoint/2010/main" val="2994466545"/>
              </p:ext>
            </p:extLst>
          </p:nvPr>
        </p:nvGraphicFramePr>
        <p:xfrm>
          <a:off x="1204956" y="2798578"/>
          <a:ext cx="6308931" cy="3741807"/>
        </p:xfrm>
        <a:graphic>
          <a:graphicData uri="http://schemas.openxmlformats.org/drawingml/2006/table">
            <a:tbl>
              <a:tblPr firstRow="1" firstCol="1" bandRow="1">
                <a:tableStyleId>{5C22544A-7EE6-4342-B048-85BDC9FD1C3A}</a:tableStyleId>
              </a:tblPr>
              <a:tblGrid>
                <a:gridCol w="892773">
                  <a:extLst>
                    <a:ext uri="{9D8B030D-6E8A-4147-A177-3AD203B41FA5}">
                      <a16:colId xmlns:a16="http://schemas.microsoft.com/office/drawing/2014/main" val="20000"/>
                    </a:ext>
                  </a:extLst>
                </a:gridCol>
                <a:gridCol w="892773">
                  <a:extLst>
                    <a:ext uri="{9D8B030D-6E8A-4147-A177-3AD203B41FA5}">
                      <a16:colId xmlns:a16="http://schemas.microsoft.com/office/drawing/2014/main" val="20001"/>
                    </a:ext>
                  </a:extLst>
                </a:gridCol>
                <a:gridCol w="892773">
                  <a:extLst>
                    <a:ext uri="{9D8B030D-6E8A-4147-A177-3AD203B41FA5}">
                      <a16:colId xmlns:a16="http://schemas.microsoft.com/office/drawing/2014/main" val="20002"/>
                    </a:ext>
                  </a:extLst>
                </a:gridCol>
                <a:gridCol w="952293">
                  <a:extLst>
                    <a:ext uri="{9D8B030D-6E8A-4147-A177-3AD203B41FA5}">
                      <a16:colId xmlns:a16="http://schemas.microsoft.com/office/drawing/2014/main" val="20003"/>
                    </a:ext>
                  </a:extLst>
                </a:gridCol>
                <a:gridCol w="892773">
                  <a:extLst>
                    <a:ext uri="{9D8B030D-6E8A-4147-A177-3AD203B41FA5}">
                      <a16:colId xmlns:a16="http://schemas.microsoft.com/office/drawing/2014/main" val="20004"/>
                    </a:ext>
                  </a:extLst>
                </a:gridCol>
                <a:gridCol w="892773">
                  <a:extLst>
                    <a:ext uri="{9D8B030D-6E8A-4147-A177-3AD203B41FA5}">
                      <a16:colId xmlns:a16="http://schemas.microsoft.com/office/drawing/2014/main" val="20005"/>
                    </a:ext>
                  </a:extLst>
                </a:gridCol>
                <a:gridCol w="892773">
                  <a:extLst>
                    <a:ext uri="{9D8B030D-6E8A-4147-A177-3AD203B41FA5}">
                      <a16:colId xmlns:a16="http://schemas.microsoft.com/office/drawing/2014/main" val="20006"/>
                    </a:ext>
                  </a:extLst>
                </a:gridCol>
              </a:tblGrid>
              <a:tr h="211670">
                <a:tc>
                  <a:txBody>
                    <a:bodyPr/>
                    <a:lstStyle/>
                    <a:p>
                      <a:pPr algn="just">
                        <a:lnSpc>
                          <a:spcPct val="150000"/>
                        </a:lnSpc>
                        <a:spcAft>
                          <a:spcPts val="0"/>
                        </a:spcAft>
                      </a:pPr>
                      <a:r>
                        <a:rPr lang="es-ES" sz="1200">
                          <a:effectLst/>
                        </a:rPr>
                        <a:t> </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gridSpan="2">
                  <a:txBody>
                    <a:bodyPr/>
                    <a:lstStyle/>
                    <a:p>
                      <a:pPr algn="just">
                        <a:lnSpc>
                          <a:spcPct val="150000"/>
                        </a:lnSpc>
                        <a:spcAft>
                          <a:spcPts val="0"/>
                        </a:spcAft>
                      </a:pPr>
                      <a:r>
                        <a:rPr lang="es-ES" sz="1200">
                          <a:effectLst/>
                        </a:rPr>
                        <a:t>SA y SL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hMerge="1">
                  <a:txBody>
                    <a:bodyPr/>
                    <a:lstStyle/>
                    <a:p>
                      <a:endParaRPr lang="es-ES"/>
                    </a:p>
                  </a:txBody>
                  <a:tcPr/>
                </a:tc>
                <a:tc gridSpan="2">
                  <a:txBody>
                    <a:bodyPr/>
                    <a:lstStyle/>
                    <a:p>
                      <a:pPr algn="just">
                        <a:lnSpc>
                          <a:spcPct val="150000"/>
                        </a:lnSpc>
                        <a:spcAft>
                          <a:spcPts val="0"/>
                        </a:spcAft>
                      </a:pPr>
                      <a:r>
                        <a:rPr lang="es-ES" sz="1200">
                          <a:effectLst/>
                        </a:rPr>
                        <a:t>SCOOP</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hMerge="1">
                  <a:txBody>
                    <a:bodyPr/>
                    <a:lstStyle/>
                    <a:p>
                      <a:endParaRPr lang="es-ES"/>
                    </a:p>
                  </a:txBody>
                  <a:tcPr/>
                </a:tc>
                <a:tc gridSpan="2">
                  <a:txBody>
                    <a:bodyPr/>
                    <a:lstStyle/>
                    <a:p>
                      <a:pPr algn="just">
                        <a:lnSpc>
                          <a:spcPct val="150000"/>
                        </a:lnSpc>
                        <a:spcAft>
                          <a:spcPts val="0"/>
                        </a:spcAft>
                      </a:pPr>
                      <a:r>
                        <a:rPr lang="es-ES" sz="1200">
                          <a:effectLst/>
                        </a:rPr>
                        <a:t>SLAB</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hMerge="1">
                  <a:txBody>
                    <a:bodyPr/>
                    <a:lstStyle/>
                    <a:p>
                      <a:endParaRPr lang="es-ES"/>
                    </a:p>
                  </a:txBody>
                  <a:tcPr/>
                </a:tc>
                <a:extLst>
                  <a:ext uri="{0D108BD9-81ED-4DB2-BD59-A6C34878D82A}">
                    <a16:rowId xmlns:a16="http://schemas.microsoft.com/office/drawing/2014/main" val="10000"/>
                  </a:ext>
                </a:extLst>
              </a:tr>
              <a:tr h="1397679">
                <a:tc>
                  <a:txBody>
                    <a:bodyPr/>
                    <a:lstStyle/>
                    <a:p>
                      <a:endParaRPr lang="es-ES" sz="1200">
                        <a:effectLst/>
                        <a:latin typeface="Cambria" panose="02040503050406030204" pitchFamily="18" charset="0"/>
                      </a:endParaRPr>
                    </a:p>
                  </a:txBody>
                  <a:tcPr marL="43140" marR="43140" marT="0" marB="0" anchor="b"/>
                </a:tc>
                <a:tc>
                  <a:txBody>
                    <a:bodyPr/>
                    <a:lstStyle/>
                    <a:p>
                      <a:pPr algn="just">
                        <a:lnSpc>
                          <a:spcPct val="150000"/>
                        </a:lnSpc>
                        <a:spcAft>
                          <a:spcPts val="0"/>
                        </a:spcAft>
                      </a:pPr>
                      <a:r>
                        <a:rPr lang="es-ES" sz="1200">
                          <a:effectLst/>
                        </a:rPr>
                        <a:t>% con respecto al total del periodo 2000-2017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Nº empresas</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 con respecto al total del periodo 2000-2017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Nº empresas</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 con respecto al total del periodo 2000-2017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Nº empresas</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extLst>
                  <a:ext uri="{0D108BD9-81ED-4DB2-BD59-A6C34878D82A}">
                    <a16:rowId xmlns:a16="http://schemas.microsoft.com/office/drawing/2014/main" val="10001"/>
                  </a:ext>
                </a:extLst>
              </a:tr>
              <a:tr h="448872">
                <a:tc>
                  <a:txBody>
                    <a:bodyPr/>
                    <a:lstStyle/>
                    <a:p>
                      <a:pPr algn="just">
                        <a:lnSpc>
                          <a:spcPct val="150000"/>
                        </a:lnSpc>
                        <a:spcAft>
                          <a:spcPts val="0"/>
                        </a:spcAft>
                      </a:pPr>
                      <a:r>
                        <a:rPr lang="es-ES" sz="1200">
                          <a:effectLst/>
                        </a:rPr>
                        <a:t>2000-2004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37.4%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11.551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45.9%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56,0%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280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extLst>
                  <a:ext uri="{0D108BD9-81ED-4DB2-BD59-A6C34878D82A}">
                    <a16:rowId xmlns:a16="http://schemas.microsoft.com/office/drawing/2014/main" val="10002"/>
                  </a:ext>
                </a:extLst>
              </a:tr>
              <a:tr h="448872">
                <a:tc>
                  <a:txBody>
                    <a:bodyPr/>
                    <a:lstStyle/>
                    <a:p>
                      <a:pPr algn="just">
                        <a:lnSpc>
                          <a:spcPct val="150000"/>
                        </a:lnSpc>
                        <a:spcAft>
                          <a:spcPts val="0"/>
                        </a:spcAft>
                      </a:pPr>
                      <a:r>
                        <a:rPr lang="es-ES" sz="1200">
                          <a:effectLst/>
                        </a:rPr>
                        <a:t>2005-2009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28.2%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8.731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10.8%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25,8%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129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extLst>
                  <a:ext uri="{0D108BD9-81ED-4DB2-BD59-A6C34878D82A}">
                    <a16:rowId xmlns:a16="http://schemas.microsoft.com/office/drawing/2014/main" val="10003"/>
                  </a:ext>
                </a:extLst>
              </a:tr>
              <a:tr h="448872">
                <a:tc>
                  <a:txBody>
                    <a:bodyPr/>
                    <a:lstStyle/>
                    <a:p>
                      <a:pPr algn="just">
                        <a:lnSpc>
                          <a:spcPct val="150000"/>
                        </a:lnSpc>
                        <a:spcAft>
                          <a:spcPts val="0"/>
                        </a:spcAft>
                      </a:pPr>
                      <a:r>
                        <a:rPr lang="es-ES" sz="1200">
                          <a:effectLst/>
                        </a:rPr>
                        <a:t>2010-2014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25.5%</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7.889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29.7%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11</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15,8%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79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extLst>
                  <a:ext uri="{0D108BD9-81ED-4DB2-BD59-A6C34878D82A}">
                    <a16:rowId xmlns:a16="http://schemas.microsoft.com/office/drawing/2014/main" val="10004"/>
                  </a:ext>
                </a:extLst>
              </a:tr>
              <a:tr h="448872">
                <a:tc>
                  <a:txBody>
                    <a:bodyPr/>
                    <a:lstStyle/>
                    <a:p>
                      <a:pPr algn="just">
                        <a:lnSpc>
                          <a:spcPct val="150000"/>
                        </a:lnSpc>
                        <a:spcAft>
                          <a:spcPts val="0"/>
                        </a:spcAft>
                      </a:pPr>
                      <a:r>
                        <a:rPr lang="es-ES" sz="1200">
                          <a:effectLst/>
                        </a:rPr>
                        <a:t>2015-2017</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8.9%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2.748</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13.5%</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5</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2,4%</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12</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extLst>
                  <a:ext uri="{0D108BD9-81ED-4DB2-BD59-A6C34878D82A}">
                    <a16:rowId xmlns:a16="http://schemas.microsoft.com/office/drawing/2014/main" val="10005"/>
                  </a:ext>
                </a:extLst>
              </a:tr>
              <a:tr h="211670">
                <a:tc>
                  <a:txBody>
                    <a:bodyPr/>
                    <a:lstStyle/>
                    <a:p>
                      <a:pPr algn="just">
                        <a:lnSpc>
                          <a:spcPct val="150000"/>
                        </a:lnSpc>
                        <a:spcAft>
                          <a:spcPts val="0"/>
                        </a:spcAft>
                      </a:pPr>
                      <a:r>
                        <a:rPr lang="es-ES" sz="1200">
                          <a:effectLst/>
                        </a:rPr>
                        <a:t>Total</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100.0%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30.919</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100.0%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37.00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a:effectLst/>
                        </a:rPr>
                        <a:t>100,0%</a:t>
                      </a:r>
                      <a:endParaRPr lang="es-ES" sz="120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tc>
                  <a:txBody>
                    <a:bodyPr/>
                    <a:lstStyle/>
                    <a:p>
                      <a:pPr algn="just">
                        <a:lnSpc>
                          <a:spcPct val="150000"/>
                        </a:lnSpc>
                        <a:spcAft>
                          <a:spcPts val="0"/>
                        </a:spcAft>
                      </a:pPr>
                      <a:r>
                        <a:rPr lang="es-ES" sz="1200" dirty="0">
                          <a:effectLst/>
                        </a:rPr>
                        <a:t>500.00</a:t>
                      </a:r>
                      <a:endParaRPr lang="es-E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3140" marR="4314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116943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3287" y="1188242"/>
            <a:ext cx="8915400" cy="1143000"/>
          </a:xfrm>
        </p:spPr>
        <p:txBody>
          <a:bodyPr>
            <a:normAutofit/>
          </a:bodyPr>
          <a:lstStyle/>
          <a:p>
            <a:r>
              <a:rPr lang="es-ES" sz="3200" b="1" dirty="0">
                <a:solidFill>
                  <a:srgbClr val="C00000"/>
                </a:solidFill>
              </a:rPr>
              <a:t>4.-ALGUNOS HECHOS Y CIFRAS PARA LA REFLEXIÓN</a:t>
            </a: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23</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1293518" y="2095512"/>
            <a:ext cx="6682812" cy="646331"/>
          </a:xfrm>
          <a:prstGeom prst="rect">
            <a:avLst/>
          </a:prstGeom>
          <a:noFill/>
        </p:spPr>
        <p:txBody>
          <a:bodyPr wrap="square" rtlCol="0">
            <a:spAutoFit/>
          </a:bodyPr>
          <a:lstStyle/>
          <a:p>
            <a:r>
              <a:rPr lang="es-ES" b="1" dirty="0"/>
              <a:t>No aparecen diferencias significativas especialmente relevantes en su desempeño en  el orden económico financiero</a:t>
            </a:r>
          </a:p>
        </p:txBody>
      </p:sp>
      <p:sp>
        <p:nvSpPr>
          <p:cNvPr id="8" name="Flecha derecha 7"/>
          <p:cNvSpPr/>
          <p:nvPr/>
        </p:nvSpPr>
        <p:spPr>
          <a:xfrm>
            <a:off x="87639" y="2097513"/>
            <a:ext cx="1011566" cy="6423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angle 2"/>
          <p:cNvSpPr>
            <a:spLocks noChangeArrowheads="1"/>
          </p:cNvSpPr>
          <p:nvPr/>
        </p:nvSpPr>
        <p:spPr bwMode="auto">
          <a:xfrm>
            <a:off x="1578746" y="31218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7" name="CuadroTexto 16"/>
          <p:cNvSpPr txBox="1"/>
          <p:nvPr/>
        </p:nvSpPr>
        <p:spPr>
          <a:xfrm>
            <a:off x="1099205" y="6523208"/>
            <a:ext cx="8722925" cy="215444"/>
          </a:xfrm>
          <a:prstGeom prst="rect">
            <a:avLst/>
          </a:prstGeom>
          <a:noFill/>
        </p:spPr>
        <p:txBody>
          <a:bodyPr wrap="square" rtlCol="0">
            <a:spAutoFit/>
          </a:bodyPr>
          <a:lstStyle/>
          <a:p>
            <a:r>
              <a:rPr lang="es-ES" sz="800" dirty="0"/>
              <a:t>Fuente:  Juliá , Meliá , Miranda 2019 Elaboración a partir de datos extraídos de SABI, en septiembre de 2019, seleccionando solo las empresas activas.</a:t>
            </a:r>
          </a:p>
        </p:txBody>
      </p:sp>
      <p:graphicFrame>
        <p:nvGraphicFramePr>
          <p:cNvPr id="10" name="Tabla 9"/>
          <p:cNvGraphicFramePr>
            <a:graphicFrameLocks noGrp="1"/>
          </p:cNvGraphicFramePr>
          <p:nvPr>
            <p:extLst>
              <p:ext uri="{D42A27DB-BD31-4B8C-83A1-F6EECF244321}">
                <p14:modId xmlns:p14="http://schemas.microsoft.com/office/powerpoint/2010/main" val="1363884050"/>
              </p:ext>
            </p:extLst>
          </p:nvPr>
        </p:nvGraphicFramePr>
        <p:xfrm>
          <a:off x="1419496" y="2739844"/>
          <a:ext cx="7267304" cy="3614499"/>
        </p:xfrm>
        <a:graphic>
          <a:graphicData uri="http://schemas.openxmlformats.org/drawingml/2006/table">
            <a:tbl>
              <a:tblPr firstRow="1" firstCol="1" bandRow="1">
                <a:tableStyleId>{5C22544A-7EE6-4342-B048-85BDC9FD1C3A}</a:tableStyleId>
              </a:tblPr>
              <a:tblGrid>
                <a:gridCol w="1938805">
                  <a:extLst>
                    <a:ext uri="{9D8B030D-6E8A-4147-A177-3AD203B41FA5}">
                      <a16:colId xmlns:a16="http://schemas.microsoft.com/office/drawing/2014/main" val="20000"/>
                    </a:ext>
                  </a:extLst>
                </a:gridCol>
                <a:gridCol w="606036">
                  <a:extLst>
                    <a:ext uri="{9D8B030D-6E8A-4147-A177-3AD203B41FA5}">
                      <a16:colId xmlns:a16="http://schemas.microsoft.com/office/drawing/2014/main" val="20001"/>
                    </a:ext>
                  </a:extLst>
                </a:gridCol>
                <a:gridCol w="914193">
                  <a:extLst>
                    <a:ext uri="{9D8B030D-6E8A-4147-A177-3AD203B41FA5}">
                      <a16:colId xmlns:a16="http://schemas.microsoft.com/office/drawing/2014/main" val="20002"/>
                    </a:ext>
                  </a:extLst>
                </a:gridCol>
                <a:gridCol w="989516">
                  <a:extLst>
                    <a:ext uri="{9D8B030D-6E8A-4147-A177-3AD203B41FA5}">
                      <a16:colId xmlns:a16="http://schemas.microsoft.com/office/drawing/2014/main" val="20003"/>
                    </a:ext>
                  </a:extLst>
                </a:gridCol>
                <a:gridCol w="914193">
                  <a:extLst>
                    <a:ext uri="{9D8B030D-6E8A-4147-A177-3AD203B41FA5}">
                      <a16:colId xmlns:a16="http://schemas.microsoft.com/office/drawing/2014/main" val="20004"/>
                    </a:ext>
                  </a:extLst>
                </a:gridCol>
                <a:gridCol w="924461">
                  <a:extLst>
                    <a:ext uri="{9D8B030D-6E8A-4147-A177-3AD203B41FA5}">
                      <a16:colId xmlns:a16="http://schemas.microsoft.com/office/drawing/2014/main" val="20005"/>
                    </a:ext>
                  </a:extLst>
                </a:gridCol>
                <a:gridCol w="980100">
                  <a:extLst>
                    <a:ext uri="{9D8B030D-6E8A-4147-A177-3AD203B41FA5}">
                      <a16:colId xmlns:a16="http://schemas.microsoft.com/office/drawing/2014/main" val="20006"/>
                    </a:ext>
                  </a:extLst>
                </a:gridCol>
              </a:tblGrid>
              <a:tr h="210264">
                <a:tc>
                  <a:txBody>
                    <a:bodyPr/>
                    <a:lstStyle/>
                    <a:p>
                      <a:endParaRPr lang="es-ES" sz="500">
                        <a:effectLst/>
                        <a:latin typeface="Cambria" panose="02040503050406030204" pitchFamily="18" charset="0"/>
                      </a:endParaRPr>
                    </a:p>
                  </a:txBody>
                  <a:tcPr marL="17055" marR="17055" marT="0" marB="0" anchor="b"/>
                </a:tc>
                <a:tc gridSpan="2">
                  <a:txBody>
                    <a:bodyPr/>
                    <a:lstStyle/>
                    <a:p>
                      <a:pPr algn="just">
                        <a:lnSpc>
                          <a:spcPct val="150000"/>
                        </a:lnSpc>
                        <a:spcAft>
                          <a:spcPts val="0"/>
                        </a:spcAft>
                      </a:pPr>
                      <a:r>
                        <a:rPr lang="es-ES" sz="500">
                          <a:effectLst/>
                        </a:rPr>
                        <a:t>SA y SL (excluídas laborales)</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hMerge="1">
                  <a:txBody>
                    <a:bodyPr/>
                    <a:lstStyle/>
                    <a:p>
                      <a:endParaRPr lang="es-ES"/>
                    </a:p>
                  </a:txBody>
                  <a:tcPr/>
                </a:tc>
                <a:tc gridSpan="2">
                  <a:txBody>
                    <a:bodyPr/>
                    <a:lstStyle/>
                    <a:p>
                      <a:pPr algn="just">
                        <a:lnSpc>
                          <a:spcPct val="150000"/>
                        </a:lnSpc>
                        <a:spcAft>
                          <a:spcPts val="0"/>
                        </a:spcAft>
                      </a:pPr>
                      <a:r>
                        <a:rPr lang="es-ES" sz="500">
                          <a:effectLst/>
                        </a:rPr>
                        <a:t>S COOP</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hMerge="1">
                  <a:txBody>
                    <a:bodyPr/>
                    <a:lstStyle/>
                    <a:p>
                      <a:endParaRPr lang="es-ES"/>
                    </a:p>
                  </a:txBody>
                  <a:tcPr/>
                </a:tc>
                <a:tc gridSpan="2">
                  <a:txBody>
                    <a:bodyPr/>
                    <a:lstStyle/>
                    <a:p>
                      <a:pPr algn="just">
                        <a:lnSpc>
                          <a:spcPct val="150000"/>
                        </a:lnSpc>
                        <a:spcAft>
                          <a:spcPts val="0"/>
                        </a:spcAft>
                      </a:pPr>
                      <a:r>
                        <a:rPr lang="es-ES" sz="500">
                          <a:effectLst/>
                        </a:rPr>
                        <a:t>S LAB</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hMerge="1">
                  <a:txBody>
                    <a:bodyPr/>
                    <a:lstStyle/>
                    <a:p>
                      <a:endParaRPr lang="es-ES"/>
                    </a:p>
                  </a:txBody>
                  <a:tcPr/>
                </a:tc>
                <a:extLst>
                  <a:ext uri="{0D108BD9-81ED-4DB2-BD59-A6C34878D82A}">
                    <a16:rowId xmlns:a16="http://schemas.microsoft.com/office/drawing/2014/main" val="10000"/>
                  </a:ext>
                </a:extLst>
              </a:tr>
              <a:tr h="140175">
                <a:tc>
                  <a:txBody>
                    <a:bodyPr/>
                    <a:lstStyle/>
                    <a:p>
                      <a:endParaRPr lang="es-ES" sz="500">
                        <a:effectLst/>
                        <a:latin typeface="Cambria" panose="02040503050406030204" pitchFamily="18" charset="0"/>
                      </a:endParaRPr>
                    </a:p>
                  </a:txBody>
                  <a:tcPr marL="17055" marR="17055" marT="0" marB="0" anchor="b"/>
                </a:tc>
                <a:tc>
                  <a:txBody>
                    <a:bodyPr/>
                    <a:lstStyle/>
                    <a:p>
                      <a:pPr algn="just">
                        <a:lnSpc>
                          <a:spcPct val="150000"/>
                        </a:lnSpc>
                        <a:spcAft>
                          <a:spcPts val="0"/>
                        </a:spcAft>
                      </a:pPr>
                      <a:r>
                        <a:rPr lang="es-ES" sz="500">
                          <a:effectLst/>
                        </a:rPr>
                        <a:t>Media</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a:txBody>
                    <a:bodyPr/>
                    <a:lstStyle/>
                    <a:p>
                      <a:pPr algn="just">
                        <a:lnSpc>
                          <a:spcPct val="150000"/>
                        </a:lnSpc>
                        <a:spcAft>
                          <a:spcPts val="0"/>
                        </a:spcAft>
                      </a:pPr>
                      <a:r>
                        <a:rPr lang="es-ES" sz="500">
                          <a:effectLst/>
                        </a:rPr>
                        <a:t>Mediana</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a:txBody>
                    <a:bodyPr/>
                    <a:lstStyle/>
                    <a:p>
                      <a:pPr algn="just">
                        <a:lnSpc>
                          <a:spcPct val="150000"/>
                        </a:lnSpc>
                        <a:spcAft>
                          <a:spcPts val="0"/>
                        </a:spcAft>
                      </a:pPr>
                      <a:r>
                        <a:rPr lang="es-ES" sz="500">
                          <a:effectLst/>
                        </a:rPr>
                        <a:t>Media</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a:txBody>
                    <a:bodyPr/>
                    <a:lstStyle/>
                    <a:p>
                      <a:pPr algn="just">
                        <a:lnSpc>
                          <a:spcPct val="150000"/>
                        </a:lnSpc>
                        <a:spcAft>
                          <a:spcPts val="0"/>
                        </a:spcAft>
                      </a:pPr>
                      <a:r>
                        <a:rPr lang="es-ES" sz="500">
                          <a:effectLst/>
                        </a:rPr>
                        <a:t>Mediana</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a:txBody>
                    <a:bodyPr/>
                    <a:lstStyle/>
                    <a:p>
                      <a:pPr algn="just">
                        <a:lnSpc>
                          <a:spcPct val="150000"/>
                        </a:lnSpc>
                        <a:spcAft>
                          <a:spcPts val="0"/>
                        </a:spcAft>
                      </a:pPr>
                      <a:r>
                        <a:rPr lang="es-ES" sz="500">
                          <a:effectLst/>
                        </a:rPr>
                        <a:t>Media</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a:txBody>
                    <a:bodyPr/>
                    <a:lstStyle/>
                    <a:p>
                      <a:pPr algn="just">
                        <a:lnSpc>
                          <a:spcPct val="150000"/>
                        </a:lnSpc>
                        <a:spcAft>
                          <a:spcPts val="0"/>
                        </a:spcAft>
                      </a:pPr>
                      <a:r>
                        <a:rPr lang="es-ES" sz="500">
                          <a:effectLst/>
                        </a:rPr>
                        <a:t>Mediana</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extLst>
                  <a:ext uri="{0D108BD9-81ED-4DB2-BD59-A6C34878D82A}">
                    <a16:rowId xmlns:a16="http://schemas.microsoft.com/office/drawing/2014/main" val="10001"/>
                  </a:ext>
                </a:extLst>
              </a:tr>
              <a:tr h="140175">
                <a:tc>
                  <a:txBody>
                    <a:bodyPr/>
                    <a:lstStyle/>
                    <a:p>
                      <a:pPr algn="just">
                        <a:lnSpc>
                          <a:spcPct val="150000"/>
                        </a:lnSpc>
                        <a:spcAft>
                          <a:spcPts val="0"/>
                        </a:spcAft>
                      </a:pPr>
                      <a:r>
                        <a:rPr lang="es-ES" sz="500">
                          <a:effectLst/>
                        </a:rPr>
                        <a:t>N </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b"/>
                </a:tc>
                <a:tc>
                  <a:txBody>
                    <a:bodyPr/>
                    <a:lstStyle/>
                    <a:p>
                      <a:pPr algn="just">
                        <a:lnSpc>
                          <a:spcPct val="150000"/>
                        </a:lnSpc>
                        <a:spcAft>
                          <a:spcPts val="0"/>
                        </a:spcAft>
                      </a:pPr>
                      <a:r>
                        <a:rPr lang="es-ES" sz="500">
                          <a:effectLst/>
                        </a:rPr>
                        <a:t>6.029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6.209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51</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51</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2"/>
                  </a:ext>
                </a:extLst>
              </a:tr>
              <a:tr h="210264">
                <a:tc>
                  <a:txBody>
                    <a:bodyPr/>
                    <a:lstStyle/>
                    <a:p>
                      <a:pPr algn="just">
                        <a:lnSpc>
                          <a:spcPct val="150000"/>
                        </a:lnSpc>
                        <a:spcAft>
                          <a:spcPts val="0"/>
                        </a:spcAft>
                      </a:pPr>
                      <a:r>
                        <a:rPr lang="es-ES" sz="500">
                          <a:effectLst/>
                        </a:rPr>
                        <a:t>Ingresos de explotación (miles de euros)</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13.290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1.413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34.535</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7.628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1.260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1.022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3"/>
                  </a:ext>
                </a:extLst>
              </a:tr>
              <a:tr h="274885">
                <a:tc>
                  <a:txBody>
                    <a:bodyPr/>
                    <a:lstStyle/>
                    <a:p>
                      <a:pPr algn="just">
                        <a:lnSpc>
                          <a:spcPct val="150000"/>
                        </a:lnSpc>
                        <a:spcAft>
                          <a:spcPts val="0"/>
                        </a:spcAft>
                      </a:pPr>
                      <a:r>
                        <a:rPr lang="es-ES" sz="500">
                          <a:effectLst/>
                        </a:rPr>
                        <a:t>Num. empleados</a:t>
                      </a:r>
                      <a:br>
                        <a:rPr lang="es-ES" sz="500">
                          <a:effectLst/>
                        </a:rPr>
                      </a:b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64,83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15,00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176,11</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134,00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15,49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12,00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4"/>
                  </a:ext>
                </a:extLst>
              </a:tr>
              <a:tr h="210264">
                <a:tc>
                  <a:txBody>
                    <a:bodyPr/>
                    <a:lstStyle/>
                    <a:p>
                      <a:pPr algn="just">
                        <a:lnSpc>
                          <a:spcPct val="150000"/>
                        </a:lnSpc>
                        <a:spcAft>
                          <a:spcPts val="0"/>
                        </a:spcAft>
                      </a:pPr>
                      <a:r>
                        <a:rPr lang="es-ES" sz="500">
                          <a:effectLst/>
                        </a:rPr>
                        <a:t>Resultado del ejercicio (miles de euros)</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752,03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51,37</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2.374,74</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404,75</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65,48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27,98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5"/>
                  </a:ext>
                </a:extLst>
              </a:tr>
              <a:tr h="274885">
                <a:tc>
                  <a:txBody>
                    <a:bodyPr/>
                    <a:lstStyle/>
                    <a:p>
                      <a:pPr algn="just">
                        <a:lnSpc>
                          <a:spcPct val="150000"/>
                        </a:lnSpc>
                        <a:spcAft>
                          <a:spcPts val="0"/>
                        </a:spcAft>
                      </a:pPr>
                      <a:r>
                        <a:rPr lang="es-ES" sz="500">
                          <a:effectLst/>
                        </a:rPr>
                        <a:t>Activo</a:t>
                      </a:r>
                      <a:br>
                        <a:rPr lang="es-ES" sz="500">
                          <a:effectLst/>
                        </a:rPr>
                      </a:br>
                      <a:r>
                        <a:rPr lang="es-ES" sz="500">
                          <a:effectLst/>
                        </a:rPr>
                        <a:t>(miles de euros)</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22.219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1.146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37.563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7.294</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953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631</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6"/>
                  </a:ext>
                </a:extLst>
              </a:tr>
              <a:tr h="274885">
                <a:tc>
                  <a:txBody>
                    <a:bodyPr/>
                    <a:lstStyle/>
                    <a:p>
                      <a:pPr algn="just">
                        <a:lnSpc>
                          <a:spcPct val="150000"/>
                        </a:lnSpc>
                        <a:spcAft>
                          <a:spcPts val="0"/>
                        </a:spcAft>
                      </a:pPr>
                      <a:r>
                        <a:rPr lang="es-ES" sz="500">
                          <a:effectLst/>
                        </a:rPr>
                        <a:t>Fondos Propios (miles de euros) </a:t>
                      </a:r>
                      <a:br>
                        <a:rPr lang="es-ES" sz="500">
                          <a:effectLst/>
                        </a:rPr>
                      </a:b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10.599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454,68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21.157</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2.572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522,98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302,66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7"/>
                  </a:ext>
                </a:extLst>
              </a:tr>
              <a:tr h="274885">
                <a:tc>
                  <a:txBody>
                    <a:bodyPr/>
                    <a:lstStyle/>
                    <a:p>
                      <a:pPr algn="just">
                        <a:lnSpc>
                          <a:spcPct val="150000"/>
                        </a:lnSpc>
                        <a:spcAft>
                          <a:spcPts val="0"/>
                        </a:spcAft>
                      </a:pPr>
                      <a:r>
                        <a:rPr lang="es-ES" sz="500">
                          <a:effectLst/>
                        </a:rPr>
                        <a:t>Rentabilidad económica (%)</a:t>
                      </a:r>
                      <a:br>
                        <a:rPr lang="es-ES" sz="500">
                          <a:effectLst/>
                        </a:rPr>
                      </a:b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8,06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5,89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2,88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6,58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8,50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5,37</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08"/>
                  </a:ext>
                </a:extLst>
              </a:tr>
              <a:tr h="140175">
                <a:tc>
                  <a:txBody>
                    <a:bodyPr/>
                    <a:lstStyle/>
                    <a:p>
                      <a:pPr algn="just">
                        <a:lnSpc>
                          <a:spcPct val="150000"/>
                        </a:lnSpc>
                        <a:spcAft>
                          <a:spcPts val="0"/>
                        </a:spcAft>
                      </a:pPr>
                      <a:r>
                        <a:rPr lang="es-ES" sz="500">
                          <a:effectLst/>
                        </a:rPr>
                        <a:t>% de empresas con Rent. Ec &gt;0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85,6%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88,9%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84,3%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09"/>
                  </a:ext>
                </a:extLst>
              </a:tr>
              <a:tr h="210264">
                <a:tc>
                  <a:txBody>
                    <a:bodyPr/>
                    <a:lstStyle/>
                    <a:p>
                      <a:pPr algn="just">
                        <a:lnSpc>
                          <a:spcPct val="150000"/>
                        </a:lnSpc>
                        <a:spcAft>
                          <a:spcPts val="0"/>
                        </a:spcAft>
                      </a:pPr>
                      <a:r>
                        <a:rPr lang="es-ES" sz="500">
                          <a:effectLst/>
                        </a:rPr>
                        <a:t>Rentabilidad financiera (%)</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-54,82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16,58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19,62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13,96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16,61</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14,97</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10"/>
                  </a:ext>
                </a:extLst>
              </a:tr>
              <a:tr h="140175">
                <a:tc>
                  <a:txBody>
                    <a:bodyPr/>
                    <a:lstStyle/>
                    <a:p>
                      <a:pPr algn="just">
                        <a:lnSpc>
                          <a:spcPct val="150000"/>
                        </a:lnSpc>
                        <a:spcAft>
                          <a:spcPts val="0"/>
                        </a:spcAft>
                      </a:pPr>
                      <a:r>
                        <a:rPr lang="es-ES" sz="500">
                          <a:effectLst/>
                        </a:rPr>
                        <a:t>% de empresas con Rent fin &gt;0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86,6%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100%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82,4%</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11"/>
                  </a:ext>
                </a:extLst>
              </a:tr>
              <a:tr h="140175">
                <a:tc>
                  <a:txBody>
                    <a:bodyPr/>
                    <a:lstStyle/>
                    <a:p>
                      <a:pPr algn="just">
                        <a:lnSpc>
                          <a:spcPct val="150000"/>
                        </a:lnSpc>
                        <a:spcAft>
                          <a:spcPts val="0"/>
                        </a:spcAft>
                      </a:pPr>
                      <a:r>
                        <a:rPr lang="es-ES" sz="500">
                          <a:effectLst/>
                        </a:rPr>
                        <a:t>% de empresas con Rent fin&gt; 10%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61,8%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66,7%</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60,8%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12"/>
                  </a:ext>
                </a:extLst>
              </a:tr>
              <a:tr h="140175">
                <a:tc>
                  <a:txBody>
                    <a:bodyPr/>
                    <a:lstStyle/>
                    <a:p>
                      <a:pPr algn="just">
                        <a:lnSpc>
                          <a:spcPct val="150000"/>
                        </a:lnSpc>
                        <a:spcAft>
                          <a:spcPts val="0"/>
                        </a:spcAft>
                      </a:pPr>
                      <a:r>
                        <a:rPr lang="es-ES" sz="500">
                          <a:effectLst/>
                        </a:rPr>
                        <a:t>% de empresas con Rent fin&gt; 20%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44,9%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33,3%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33,3%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13"/>
                  </a:ext>
                </a:extLst>
              </a:tr>
              <a:tr h="274885">
                <a:tc>
                  <a:txBody>
                    <a:bodyPr/>
                    <a:lstStyle/>
                    <a:p>
                      <a:pPr algn="just">
                        <a:lnSpc>
                          <a:spcPct val="150000"/>
                        </a:lnSpc>
                        <a:spcAft>
                          <a:spcPts val="0"/>
                        </a:spcAft>
                      </a:pPr>
                      <a:r>
                        <a:rPr lang="es-ES" sz="500">
                          <a:effectLst/>
                        </a:rPr>
                        <a:t>Liquidez general</a:t>
                      </a:r>
                      <a:br>
                        <a:rPr lang="es-ES" sz="500">
                          <a:effectLst/>
                        </a:rPr>
                      </a:b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3,77</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1,63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2,20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1,92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2,39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1,89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14"/>
                  </a:ext>
                </a:extLst>
              </a:tr>
              <a:tr h="137443">
                <a:tc>
                  <a:txBody>
                    <a:bodyPr/>
                    <a:lstStyle/>
                    <a:p>
                      <a:pPr algn="just">
                        <a:lnSpc>
                          <a:spcPct val="150000"/>
                        </a:lnSpc>
                        <a:spcAft>
                          <a:spcPts val="0"/>
                        </a:spcAft>
                      </a:pPr>
                      <a:r>
                        <a:rPr lang="es-ES" sz="500">
                          <a:effectLst/>
                        </a:rPr>
                        <a:t>% de Liq gen &gt;1,5</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55%</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88,9%</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68,6%</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15"/>
                  </a:ext>
                </a:extLst>
              </a:tr>
              <a:tr h="140175">
                <a:tc>
                  <a:txBody>
                    <a:bodyPr/>
                    <a:lstStyle/>
                    <a:p>
                      <a:pPr algn="just">
                        <a:lnSpc>
                          <a:spcPct val="150000"/>
                        </a:lnSpc>
                        <a:spcAft>
                          <a:spcPts val="0"/>
                        </a:spcAft>
                      </a:pPr>
                      <a:r>
                        <a:rPr lang="es-ES" sz="500">
                          <a:effectLst/>
                        </a:rPr>
                        <a:t>Endeudamiento (%)</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a:txBody>
                    <a:bodyPr/>
                    <a:lstStyle/>
                    <a:p>
                      <a:pPr algn="just">
                        <a:lnSpc>
                          <a:spcPct val="150000"/>
                        </a:lnSpc>
                        <a:spcAft>
                          <a:spcPts val="0"/>
                        </a:spcAft>
                      </a:pPr>
                      <a:r>
                        <a:rPr lang="es-ES" sz="500">
                          <a:effectLst/>
                        </a:rPr>
                        <a:t>59,25%</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56,20%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65,12%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59,32%</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51,73%</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a:txBody>
                    <a:bodyPr/>
                    <a:lstStyle/>
                    <a:p>
                      <a:pPr algn="just">
                        <a:lnSpc>
                          <a:spcPct val="150000"/>
                        </a:lnSpc>
                        <a:spcAft>
                          <a:spcPts val="0"/>
                        </a:spcAft>
                      </a:pPr>
                      <a:r>
                        <a:rPr lang="es-ES" sz="500">
                          <a:effectLst/>
                        </a:rPr>
                        <a:t>48,68%</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extLst>
                  <a:ext uri="{0D108BD9-81ED-4DB2-BD59-A6C34878D82A}">
                    <a16:rowId xmlns:a16="http://schemas.microsoft.com/office/drawing/2014/main" val="10016"/>
                  </a:ext>
                </a:extLst>
              </a:tr>
              <a:tr h="140175">
                <a:tc>
                  <a:txBody>
                    <a:bodyPr/>
                    <a:lstStyle/>
                    <a:p>
                      <a:pPr algn="just">
                        <a:lnSpc>
                          <a:spcPct val="150000"/>
                        </a:lnSpc>
                        <a:spcAft>
                          <a:spcPts val="0"/>
                        </a:spcAft>
                      </a:pPr>
                      <a:r>
                        <a:rPr lang="es-ES" sz="500">
                          <a:effectLst/>
                        </a:rPr>
                        <a:t>% de empresas con End. &gt;60%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84,1%</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80%</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64,5%</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17"/>
                  </a:ext>
                </a:extLst>
              </a:tr>
              <a:tr h="140175">
                <a:tc>
                  <a:txBody>
                    <a:bodyPr/>
                    <a:lstStyle/>
                    <a:p>
                      <a:pPr algn="just">
                        <a:lnSpc>
                          <a:spcPct val="150000"/>
                        </a:lnSpc>
                        <a:spcAft>
                          <a:spcPts val="0"/>
                        </a:spcAft>
                      </a:pPr>
                      <a:r>
                        <a:rPr lang="es-ES" sz="500">
                          <a:effectLst/>
                        </a:rPr>
                        <a:t>Diferencias significativas entre</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tc>
                <a:tc gridSpan="2">
                  <a:txBody>
                    <a:bodyPr/>
                    <a:lstStyle/>
                    <a:p>
                      <a:pPr algn="just">
                        <a:lnSpc>
                          <a:spcPct val="150000"/>
                        </a:lnSpc>
                        <a:spcAft>
                          <a:spcPts val="0"/>
                        </a:spcAft>
                      </a:pPr>
                      <a:r>
                        <a:rPr lang="es-ES" sz="500">
                          <a:effectLst/>
                        </a:rPr>
                        <a:t> </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a:effectLst/>
                        </a:rPr>
                        <a:t> </a:t>
                      </a:r>
                      <a:endParaRPr lang="es-ES" sz="50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tc gridSpan="2">
                  <a:txBody>
                    <a:bodyPr/>
                    <a:lstStyle/>
                    <a:p>
                      <a:pPr algn="just">
                        <a:lnSpc>
                          <a:spcPct val="150000"/>
                        </a:lnSpc>
                        <a:spcAft>
                          <a:spcPts val="0"/>
                        </a:spcAft>
                      </a:pPr>
                      <a:r>
                        <a:rPr lang="es-ES" sz="500" dirty="0">
                          <a:effectLst/>
                        </a:rPr>
                        <a:t> </a:t>
                      </a:r>
                      <a:endParaRPr lang="es-ES" sz="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7055" marR="17055" marT="0" marB="0" anchor="ctr"/>
                </a:tc>
                <a:tc hMerge="1">
                  <a:txBody>
                    <a:bodyPr/>
                    <a:lstStyle/>
                    <a:p>
                      <a:endParaRPr lang="es-ES"/>
                    </a:p>
                  </a:txBody>
                  <a:tcPr/>
                </a:tc>
                <a:extLst>
                  <a:ext uri="{0D108BD9-81ED-4DB2-BD59-A6C34878D82A}">
                    <a16:rowId xmlns:a16="http://schemas.microsoft.com/office/drawing/2014/main" val="10018"/>
                  </a:ext>
                </a:extLst>
              </a:tr>
            </a:tbl>
          </a:graphicData>
        </a:graphic>
      </p:graphicFrame>
      <p:sp>
        <p:nvSpPr>
          <p:cNvPr id="11" name="Rectangle 1"/>
          <p:cNvSpPr>
            <a:spLocks noChangeArrowheads="1"/>
          </p:cNvSpPr>
          <p:nvPr/>
        </p:nvSpPr>
        <p:spPr bwMode="auto">
          <a:xfrm>
            <a:off x="-5826640" y="1437473"/>
            <a:ext cx="321249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abla 7: Indicadores econ</a:t>
            </a:r>
            <a:r>
              <a:rPr kumimoji="0" lang="es-ES" altLang="es-ES" sz="1200" b="0" i="0" u="none" strike="noStrike" cap="none" normalizeH="0" baseline="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ó</a:t>
            </a:r>
            <a:r>
              <a:rPr kumimoji="0" lang="es-ES" altLang="es-ES" sz="12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micos de las sociedades de corte IT-TIC en 2017</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165710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3287" y="1188242"/>
            <a:ext cx="8915400" cy="1143000"/>
          </a:xfrm>
        </p:spPr>
        <p:txBody>
          <a:bodyPr>
            <a:normAutofit/>
          </a:bodyPr>
          <a:lstStyle/>
          <a:p>
            <a:r>
              <a:rPr lang="es-ES" sz="3200" b="1" dirty="0">
                <a:solidFill>
                  <a:srgbClr val="C00000"/>
                </a:solidFill>
              </a:rPr>
              <a:t>4.-ALGUNOS HECHOS Y CIFRAS PARA LA REFLEXIÓN</a:t>
            </a:r>
          </a:p>
        </p:txBody>
      </p:sp>
      <p:sp>
        <p:nvSpPr>
          <p:cNvPr id="5" name="4 Marcador de contenido"/>
          <p:cNvSpPr>
            <a:spLocks noGrp="1"/>
          </p:cNvSpPr>
          <p:nvPr>
            <p:ph idx="1"/>
          </p:nvPr>
        </p:nvSpPr>
        <p:spPr>
          <a:xfrm>
            <a:off x="0" y="2011928"/>
            <a:ext cx="8915400" cy="4528457"/>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500062" indent="-342900" algn="just">
              <a:lnSpc>
                <a:spcPct val="150000"/>
              </a:lnSpc>
              <a:buFont typeface="Wingdings" pitchFamily="2" charset="2"/>
              <a:buChar char="Ø"/>
              <a:defRPr/>
            </a:pP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24</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cxnSp>
        <p:nvCxnSpPr>
          <p:cNvPr id="9" name="Conector recto de flecha 8"/>
          <p:cNvCxnSpPr/>
          <p:nvPr/>
        </p:nvCxnSpPr>
        <p:spPr>
          <a:xfrm>
            <a:off x="5110385" y="3666146"/>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1293518" y="2095512"/>
            <a:ext cx="6682812" cy="5232202"/>
          </a:xfrm>
          <a:prstGeom prst="rect">
            <a:avLst/>
          </a:prstGeom>
          <a:noFill/>
        </p:spPr>
        <p:txBody>
          <a:bodyPr wrap="square" rtlCol="0">
            <a:spAutoFit/>
          </a:bodyPr>
          <a:lstStyle/>
          <a:p>
            <a:r>
              <a:rPr lang="es-ES" sz="2800" b="1" dirty="0"/>
              <a:t>A modo de conclusión :</a:t>
            </a:r>
          </a:p>
          <a:p>
            <a:pPr marL="457200" indent="-457200">
              <a:buFont typeface="Arial" panose="020B0604020202020204" pitchFamily="34" charset="0"/>
              <a:buChar char="•"/>
            </a:pPr>
            <a:r>
              <a:rPr lang="es-ES" b="1" dirty="0"/>
              <a:t>El Sistema Universitario Español ,tiene  potencial en la producción y transferencia de conocimiento</a:t>
            </a:r>
          </a:p>
          <a:p>
            <a:pPr marL="457200" indent="-457200">
              <a:buFont typeface="Arial" panose="020B0604020202020204" pitchFamily="34" charset="0"/>
              <a:buChar char="•"/>
            </a:pPr>
            <a:endParaRPr lang="es-ES" b="1" dirty="0"/>
          </a:p>
          <a:p>
            <a:pPr marL="457200" indent="-457200">
              <a:buFont typeface="Arial" panose="020B0604020202020204" pitchFamily="34" charset="0"/>
              <a:buChar char="•"/>
            </a:pPr>
            <a:r>
              <a:rPr lang="es-ES" b="1" dirty="0"/>
              <a:t>El ecosistema universitario representa una oportunidad en orden a un emprendimiento innovador y tecnológicamente avanzado</a:t>
            </a:r>
          </a:p>
          <a:p>
            <a:pPr marL="457200" indent="-457200">
              <a:buFont typeface="Arial" panose="020B0604020202020204" pitchFamily="34" charset="0"/>
              <a:buChar char="•"/>
            </a:pPr>
            <a:endParaRPr lang="es-ES" b="1" dirty="0"/>
          </a:p>
          <a:p>
            <a:pPr marL="457200" indent="-457200">
              <a:buFont typeface="Arial" panose="020B0604020202020204" pitchFamily="34" charset="0"/>
              <a:buChar char="•"/>
            </a:pPr>
            <a:r>
              <a:rPr lang="es-ES" b="1" dirty="0"/>
              <a:t>La Economia Social es percibida como impulsora de una economía con valores</a:t>
            </a:r>
          </a:p>
          <a:p>
            <a:pPr marL="457200" indent="-457200">
              <a:buFont typeface="Arial" panose="020B0604020202020204" pitchFamily="34" charset="0"/>
              <a:buChar char="•"/>
            </a:pPr>
            <a:endParaRPr lang="es-ES" b="1" dirty="0"/>
          </a:p>
          <a:p>
            <a:pPr marL="457200" indent="-457200">
              <a:buFont typeface="Arial" panose="020B0604020202020204" pitchFamily="34" charset="0"/>
              <a:buChar char="•"/>
            </a:pPr>
            <a:r>
              <a:rPr lang="es-ES" b="1" dirty="0"/>
              <a:t>La Economía Social puede y debe tener un adecuado desempeño  y presencia en la sociedad digital</a:t>
            </a:r>
          </a:p>
          <a:p>
            <a:pPr marL="457200" indent="-457200">
              <a:buFont typeface="Arial" panose="020B0604020202020204" pitchFamily="34" charset="0"/>
              <a:buChar char="•"/>
            </a:pPr>
            <a:endParaRPr lang="es-ES" b="1" dirty="0"/>
          </a:p>
          <a:p>
            <a:pPr marL="457200" indent="-457200">
              <a:buFont typeface="Arial" panose="020B0604020202020204" pitchFamily="34" charset="0"/>
              <a:buChar char="•"/>
            </a:pPr>
            <a:r>
              <a:rPr lang="es-ES" b="1" dirty="0"/>
              <a:t>El binomio universidad y economía social ayudan a un emprendimiento inteligente y con valores</a:t>
            </a:r>
          </a:p>
          <a:p>
            <a:pPr marL="457200" indent="-457200">
              <a:buFont typeface="Arial" panose="020B0604020202020204" pitchFamily="34" charset="0"/>
              <a:buChar char="•"/>
            </a:pPr>
            <a:endParaRPr lang="es-ES" b="1" dirty="0"/>
          </a:p>
          <a:p>
            <a:pPr marL="457200" indent="-457200">
              <a:buFont typeface="Arial" panose="020B0604020202020204" pitchFamily="34" charset="0"/>
              <a:buChar char="•"/>
            </a:pPr>
            <a:endParaRPr lang="es-ES" b="1" dirty="0"/>
          </a:p>
        </p:txBody>
      </p:sp>
      <p:sp>
        <p:nvSpPr>
          <p:cNvPr id="8" name="Flecha derecha 7"/>
          <p:cNvSpPr/>
          <p:nvPr/>
        </p:nvSpPr>
        <p:spPr>
          <a:xfrm>
            <a:off x="87639" y="2097513"/>
            <a:ext cx="1011566" cy="6423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angle 2"/>
          <p:cNvSpPr>
            <a:spLocks noChangeArrowheads="1"/>
          </p:cNvSpPr>
          <p:nvPr/>
        </p:nvSpPr>
        <p:spPr bwMode="auto">
          <a:xfrm>
            <a:off x="1578746" y="31218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1"/>
          <p:cNvSpPr>
            <a:spLocks noChangeArrowheads="1"/>
          </p:cNvSpPr>
          <p:nvPr/>
        </p:nvSpPr>
        <p:spPr bwMode="auto">
          <a:xfrm>
            <a:off x="-5826640" y="1437473"/>
            <a:ext cx="321249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abla 7: Indicadores econ</a:t>
            </a:r>
            <a:r>
              <a:rPr kumimoji="0" lang="es-ES" altLang="es-ES" sz="1200" b="0" i="0" u="none" strike="noStrike" cap="none" normalizeH="0" baseline="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ó</a:t>
            </a:r>
            <a:r>
              <a:rPr kumimoji="0" lang="es-ES" altLang="es-ES" sz="1200" b="0" i="0" u="none" strike="noStrike" cap="none" normalizeH="0" baseline="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micos de las sociedades de corte IT-TIC en 2017</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66403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4"/>
            <a:ext cx="9143997" cy="1338145"/>
          </a:xfrm>
          <a:prstGeom prst="rect">
            <a:avLst/>
          </a:prstGeom>
        </p:spPr>
      </p:pic>
      <p:sp>
        <p:nvSpPr>
          <p:cNvPr id="5" name="CuadroTexto 4"/>
          <p:cNvSpPr txBox="1"/>
          <p:nvPr/>
        </p:nvSpPr>
        <p:spPr>
          <a:xfrm>
            <a:off x="111096" y="1898684"/>
            <a:ext cx="7674123" cy="2923877"/>
          </a:xfrm>
          <a:prstGeom prst="rect">
            <a:avLst/>
          </a:prstGeom>
          <a:noFill/>
        </p:spPr>
        <p:txBody>
          <a:bodyPr wrap="square" rtlCol="0">
            <a:spAutoFit/>
          </a:bodyPr>
          <a:lstStyle/>
          <a:p>
            <a:r>
              <a:rPr lang="es-ES" sz="3600" i="1" dirty="0">
                <a:solidFill>
                  <a:srgbClr val="002060"/>
                </a:solidFill>
              </a:rPr>
              <a:t>Estimados colegas de la</a:t>
            </a:r>
          </a:p>
          <a:p>
            <a:endParaRPr lang="es-ES" sz="3600" i="1" dirty="0">
              <a:solidFill>
                <a:srgbClr val="002060"/>
              </a:solidFill>
            </a:endParaRPr>
          </a:p>
          <a:p>
            <a:r>
              <a:rPr lang="es-ES" sz="2800" i="1" dirty="0">
                <a:solidFill>
                  <a:srgbClr val="002060"/>
                </a:solidFill>
              </a:rPr>
              <a:t>Muchas gracias por vuestra atención</a:t>
            </a:r>
          </a:p>
          <a:p>
            <a:endParaRPr lang="es-ES" sz="2800" i="1" dirty="0">
              <a:solidFill>
                <a:srgbClr val="002060"/>
              </a:solidFill>
            </a:endParaRPr>
          </a:p>
          <a:p>
            <a:r>
              <a:rPr lang="es-ES" sz="2800" dirty="0">
                <a:solidFill>
                  <a:schemeClr val="tx2">
                    <a:lumMod val="75000"/>
                  </a:schemeClr>
                </a:solidFill>
              </a:rPr>
              <a:t>Continuemos trabajando por una Universidad</a:t>
            </a:r>
          </a:p>
          <a:p>
            <a:r>
              <a:rPr lang="es-ES" sz="2800" dirty="0">
                <a:solidFill>
                  <a:schemeClr val="tx2">
                    <a:lumMod val="75000"/>
                  </a:schemeClr>
                </a:solidFill>
              </a:rPr>
              <a:t>y Economía Social cada vez mejor</a:t>
            </a:r>
            <a:endParaRPr lang="es-ES" sz="2800" i="1" dirty="0">
              <a:solidFill>
                <a:schemeClr val="tx2">
                  <a:lumMod val="75000"/>
                </a:schemeClr>
              </a:solidFill>
            </a:endParaRPr>
          </a:p>
        </p:txBody>
      </p:sp>
      <p:pic>
        <p:nvPicPr>
          <p:cNvPr id="7" name="Picture 2" descr="https://images-na.ssl-images-amazon.com/images/I/715vwvP5Z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129" y="4013247"/>
            <a:ext cx="2737717" cy="27377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5664348" y="1436532"/>
            <a:ext cx="2898538" cy="1641589"/>
          </a:xfrm>
          <a:prstGeom prst="rect">
            <a:avLst/>
          </a:prstGeom>
        </p:spPr>
      </p:pic>
    </p:spTree>
    <p:extLst>
      <p:ext uri="{BB962C8B-B14F-4D97-AF65-F5344CB8AC3E}">
        <p14:creationId xmlns:p14="http://schemas.microsoft.com/office/powerpoint/2010/main" val="394025260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1732867"/>
            <a:ext cx="9144000" cy="1143000"/>
          </a:xfrm>
        </p:spPr>
        <p:txBody>
          <a:bodyPr>
            <a:normAutofit fontScale="90000"/>
          </a:bodyPr>
          <a:lstStyle/>
          <a:p>
            <a:pPr marL="285750" indent="-285750">
              <a:buFont typeface="Arial" panose="020B0604020202020204" pitchFamily="34" charset="0"/>
              <a:buChar char="•"/>
            </a:pPr>
            <a:r>
              <a:rPr lang="es-ES" sz="3200" b="1" kern="1200" dirty="0">
                <a:solidFill>
                  <a:srgbClr val="C70303"/>
                </a:solidFill>
                <a:latin typeface="Times New Roman" panose="02020603050405020304" pitchFamily="18" charset="0"/>
                <a:ea typeface="+mn-ea"/>
                <a:cs typeface="+mn-cs"/>
              </a:rPr>
              <a:t>1. Introducción. </a:t>
            </a:r>
            <a:br>
              <a:rPr lang="es-ES" sz="3200" b="1" kern="1200" dirty="0">
                <a:solidFill>
                  <a:srgbClr val="C70303"/>
                </a:solidFill>
                <a:latin typeface="Times New Roman" panose="02020603050405020304" pitchFamily="18" charset="0"/>
                <a:ea typeface="+mn-ea"/>
                <a:cs typeface="+mn-cs"/>
              </a:rPr>
            </a:br>
            <a:r>
              <a:rPr lang="es-ES" sz="3200" b="1" dirty="0">
                <a:solidFill>
                  <a:srgbClr val="C00000"/>
                </a:solidFill>
              </a:rPr>
              <a:t>CONOCIMIENTO Y VALORES PARA UNA ECONOMÍA MÁS AVANZADA Y SOSTENIBLE</a:t>
            </a:r>
            <a:br>
              <a:rPr lang="es-ES" sz="3200" b="1" dirty="0">
                <a:solidFill>
                  <a:srgbClr val="C00000"/>
                </a:solidFill>
              </a:rPr>
            </a:br>
            <a:br>
              <a:rPr lang="es-ES" sz="3200" b="1" dirty="0">
                <a:solidFill>
                  <a:srgbClr val="C00000"/>
                </a:solidFill>
              </a:rPr>
            </a:br>
            <a:endParaRPr lang="es-ES" sz="3600" b="1" kern="1200" dirty="0">
              <a:solidFill>
                <a:srgbClr val="C70303"/>
              </a:solidFill>
              <a:latin typeface="Times New Roman" panose="02020603050405020304" pitchFamily="18" charset="0"/>
              <a:ea typeface="+mn-ea"/>
              <a:cs typeface="+mn-cs"/>
            </a:endParaRPr>
          </a:p>
        </p:txBody>
      </p:sp>
      <p:sp>
        <p:nvSpPr>
          <p:cNvPr id="6" name="5 Marcador de número de diapositiva"/>
          <p:cNvSpPr>
            <a:spLocks noGrp="1"/>
          </p:cNvSpPr>
          <p:nvPr>
            <p:ph type="sldNum" sz="quarter" idx="12"/>
          </p:nvPr>
        </p:nvSpPr>
        <p:spPr>
          <a:xfrm>
            <a:off x="6741208" y="6478089"/>
            <a:ext cx="2133600" cy="365125"/>
          </a:xfrm>
        </p:spPr>
        <p:txBody>
          <a:bodyPr/>
          <a:lstStyle/>
          <a:p>
            <a:fld id="{172F9327-C0CE-4F92-BB20-6C38C15CDBC3}" type="slidenum">
              <a:rPr lang="es-ES" smtClean="0"/>
              <a:pPr/>
              <a:t>3</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0"/>
            <a:ext cx="9143997" cy="1338145"/>
          </a:xfrm>
          <a:prstGeom prst="rect">
            <a:avLst/>
          </a:prstGeom>
        </p:spPr>
      </p:pic>
      <p:sp>
        <p:nvSpPr>
          <p:cNvPr id="11" name="CuadroTexto 10"/>
          <p:cNvSpPr txBox="1"/>
          <p:nvPr/>
        </p:nvSpPr>
        <p:spPr>
          <a:xfrm>
            <a:off x="136732" y="2607358"/>
            <a:ext cx="8870535" cy="2246769"/>
          </a:xfrm>
          <a:prstGeom prst="rect">
            <a:avLst/>
          </a:prstGeom>
          <a:noFill/>
        </p:spPr>
        <p:txBody>
          <a:bodyPr wrap="square" rtlCol="0">
            <a:spAutoFit/>
          </a:bodyPr>
          <a:lstStyle/>
          <a:p>
            <a:pPr marL="285750" indent="-285750">
              <a:buFont typeface="Arial" panose="020B0604020202020204" pitchFamily="34" charset="0"/>
              <a:buChar char="•"/>
            </a:pPr>
            <a:r>
              <a:rPr lang="es-ES" sz="2000" b="1" dirty="0"/>
              <a:t>Los países con economías más avanzadas hacen un mayor uso del conocimiento</a:t>
            </a:r>
          </a:p>
          <a:p>
            <a:r>
              <a:rPr lang="es-ES" sz="2000" b="1" dirty="0"/>
              <a:t>												</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endParaRPr lang="es-ES" sz="2000" b="1" dirty="0"/>
          </a:p>
        </p:txBody>
      </p:sp>
      <p:pic>
        <p:nvPicPr>
          <p:cNvPr id="8" name="Imagen 7"/>
          <p:cNvPicPr>
            <a:picLocks noChangeAspect="1"/>
          </p:cNvPicPr>
          <p:nvPr/>
        </p:nvPicPr>
        <p:blipFill>
          <a:blip r:embed="rId4"/>
          <a:stretch>
            <a:fillRect/>
          </a:stretch>
        </p:blipFill>
        <p:spPr>
          <a:xfrm>
            <a:off x="1820254" y="2944533"/>
            <a:ext cx="5443671" cy="3610177"/>
          </a:xfrm>
          <a:prstGeom prst="rect">
            <a:avLst/>
          </a:prstGeom>
        </p:spPr>
      </p:pic>
      <p:sp>
        <p:nvSpPr>
          <p:cNvPr id="2" name="Rectángulo 1"/>
          <p:cNvSpPr/>
          <p:nvPr/>
        </p:nvSpPr>
        <p:spPr>
          <a:xfrm>
            <a:off x="2905394" y="6433395"/>
            <a:ext cx="3561809" cy="369332"/>
          </a:xfrm>
          <a:prstGeom prst="rect">
            <a:avLst/>
          </a:prstGeom>
        </p:spPr>
        <p:txBody>
          <a:bodyPr wrap="none">
            <a:spAutoFit/>
          </a:bodyPr>
          <a:lstStyle/>
          <a:p>
            <a:r>
              <a:rPr lang="es-ES" b="1" dirty="0"/>
              <a:t> Fuente : Informe ABACO. IVIE 2013</a:t>
            </a:r>
          </a:p>
        </p:txBody>
      </p:sp>
    </p:spTree>
    <p:extLst>
      <p:ext uri="{BB962C8B-B14F-4D97-AF65-F5344CB8AC3E}">
        <p14:creationId xmlns:p14="http://schemas.microsoft.com/office/powerpoint/2010/main" val="10608160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1732867"/>
            <a:ext cx="9144000" cy="1143000"/>
          </a:xfrm>
        </p:spPr>
        <p:txBody>
          <a:bodyPr>
            <a:normAutofit fontScale="90000"/>
          </a:bodyPr>
          <a:lstStyle/>
          <a:p>
            <a:pPr marL="285750" indent="-285750">
              <a:buFont typeface="Arial" panose="020B0604020202020204" pitchFamily="34" charset="0"/>
              <a:buChar char="•"/>
            </a:pPr>
            <a:r>
              <a:rPr lang="es-ES" sz="3200" b="1" kern="1200" dirty="0">
                <a:solidFill>
                  <a:srgbClr val="C70303"/>
                </a:solidFill>
                <a:latin typeface="Times New Roman" panose="02020603050405020304" pitchFamily="18" charset="0"/>
                <a:ea typeface="+mn-ea"/>
                <a:cs typeface="+mn-cs"/>
              </a:rPr>
              <a:t>1. Introducción. </a:t>
            </a:r>
            <a:br>
              <a:rPr lang="es-ES" sz="3200" b="1" kern="1200" dirty="0">
                <a:solidFill>
                  <a:srgbClr val="C70303"/>
                </a:solidFill>
                <a:latin typeface="Times New Roman" panose="02020603050405020304" pitchFamily="18" charset="0"/>
                <a:ea typeface="+mn-ea"/>
                <a:cs typeface="+mn-cs"/>
              </a:rPr>
            </a:br>
            <a:r>
              <a:rPr lang="es-ES" sz="3200" b="1" dirty="0">
                <a:solidFill>
                  <a:srgbClr val="C00000"/>
                </a:solidFill>
              </a:rPr>
              <a:t>CONOCIMIENTO Y VALORES PARA UNA ECONOMÍA MÁS AVANZADA Y SOSTENIBLE</a:t>
            </a:r>
            <a:br>
              <a:rPr lang="es-ES" sz="3200" b="1" dirty="0">
                <a:solidFill>
                  <a:srgbClr val="C00000"/>
                </a:solidFill>
              </a:rPr>
            </a:br>
            <a:br>
              <a:rPr lang="es-ES" sz="3200" b="1" dirty="0">
                <a:solidFill>
                  <a:srgbClr val="C00000"/>
                </a:solidFill>
              </a:rPr>
            </a:br>
            <a:endParaRPr lang="es-ES" sz="3600" b="1" kern="1200" dirty="0">
              <a:solidFill>
                <a:srgbClr val="C70303"/>
              </a:solidFill>
              <a:latin typeface="Times New Roman" panose="02020603050405020304" pitchFamily="18" charset="0"/>
              <a:ea typeface="+mn-ea"/>
              <a:cs typeface="+mn-cs"/>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4</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0"/>
            <a:ext cx="9143997" cy="1338145"/>
          </a:xfrm>
          <a:prstGeom prst="rect">
            <a:avLst/>
          </a:prstGeom>
        </p:spPr>
      </p:pic>
      <p:sp>
        <p:nvSpPr>
          <p:cNvPr id="11" name="CuadroTexto 10"/>
          <p:cNvSpPr txBox="1"/>
          <p:nvPr/>
        </p:nvSpPr>
        <p:spPr>
          <a:xfrm>
            <a:off x="251031" y="2526380"/>
            <a:ext cx="8870535" cy="3908762"/>
          </a:xfrm>
          <a:prstGeom prst="rect">
            <a:avLst/>
          </a:prstGeom>
          <a:noFill/>
        </p:spPr>
        <p:txBody>
          <a:bodyPr wrap="square" rtlCol="0">
            <a:spAutoFit/>
          </a:bodyPr>
          <a:lstStyle/>
          <a:p>
            <a:r>
              <a:rPr lang="es-ES" sz="2000" b="1" dirty="0"/>
              <a:t>												</a:t>
            </a:r>
          </a:p>
          <a:p>
            <a:pPr marL="342900" indent="-342900">
              <a:buFont typeface="Arial" panose="020B0604020202020204" pitchFamily="34" charset="0"/>
              <a:buChar char="•"/>
            </a:pPr>
            <a:r>
              <a:rPr lang="es-ES" sz="2000" b="1" dirty="0"/>
              <a:t>En España ha crecido pero aún es menor que en los países de nuestro entorno</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r>
              <a:rPr lang="es-ES" sz="2000" b="1" dirty="0"/>
              <a:t>“</a:t>
            </a:r>
            <a:r>
              <a:rPr lang="es-ES" sz="2000" b="1" i="1" dirty="0"/>
              <a:t>El avance del uso productivo del conocimiento en España requiere de esfuerzos combinados del sistema educativo y el sistema productivo así como de políticas públicas</a:t>
            </a:r>
            <a:r>
              <a:rPr lang="es-ES" sz="2000" b="1" dirty="0"/>
              <a:t>.“                                                          </a:t>
            </a:r>
            <a:r>
              <a:rPr lang="es-ES" sz="1600" b="1" dirty="0"/>
              <a:t>Pérez , Benegas. IVIE 2013</a:t>
            </a:r>
          </a:p>
          <a:p>
            <a:pPr marL="342900" indent="-342900">
              <a:buFont typeface="Arial" panose="020B0604020202020204" pitchFamily="34" charset="0"/>
              <a:buChar char="•"/>
            </a:pPr>
            <a:endParaRPr lang="es-ES" sz="1600" b="1" dirty="0"/>
          </a:p>
          <a:p>
            <a:pPr marL="342900" indent="-342900">
              <a:buFont typeface="Arial" panose="020B0604020202020204" pitchFamily="34" charset="0"/>
              <a:buChar char="•"/>
            </a:pPr>
            <a:endParaRPr lang="es-ES" sz="1600" b="1" dirty="0"/>
          </a:p>
          <a:p>
            <a:pPr marL="342900" indent="-342900">
              <a:buFont typeface="Arial" panose="020B0604020202020204" pitchFamily="34" charset="0"/>
              <a:buChar char="•"/>
            </a:pPr>
            <a:r>
              <a:rPr lang="es-ES" sz="2000" b="1" dirty="0"/>
              <a:t>La inversión en intangibles característicos de la economia del conocimiento es inferior en España a la de los países de nuestro entorno. ( 6% del PIB en ES  ,  14% en EEUU y Francia )</a:t>
            </a:r>
          </a:p>
          <a:p>
            <a:pPr lvl="8"/>
            <a:r>
              <a:rPr lang="es-ES" sz="1600" b="1" dirty="0"/>
              <a:t>					Más, Quesada  IVIE.COTEC 2019</a:t>
            </a:r>
          </a:p>
        </p:txBody>
      </p:sp>
    </p:spTree>
    <p:extLst>
      <p:ext uri="{BB962C8B-B14F-4D97-AF65-F5344CB8AC3E}">
        <p14:creationId xmlns:p14="http://schemas.microsoft.com/office/powerpoint/2010/main" val="36125325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1732867"/>
            <a:ext cx="9144000" cy="1143000"/>
          </a:xfrm>
        </p:spPr>
        <p:txBody>
          <a:bodyPr>
            <a:normAutofit fontScale="90000"/>
          </a:bodyPr>
          <a:lstStyle/>
          <a:p>
            <a:pPr marL="285750" indent="-285750">
              <a:buFont typeface="Arial" panose="020B0604020202020204" pitchFamily="34" charset="0"/>
              <a:buChar char="•"/>
            </a:pPr>
            <a:r>
              <a:rPr lang="es-ES" sz="3200" b="1" kern="1200" dirty="0">
                <a:solidFill>
                  <a:srgbClr val="C70303"/>
                </a:solidFill>
                <a:latin typeface="Times New Roman" panose="02020603050405020304" pitchFamily="18" charset="0"/>
                <a:ea typeface="+mn-ea"/>
                <a:cs typeface="+mn-cs"/>
              </a:rPr>
              <a:t>1. Introducción. </a:t>
            </a:r>
            <a:br>
              <a:rPr lang="es-ES" sz="3200" b="1" kern="1200" dirty="0">
                <a:solidFill>
                  <a:srgbClr val="C70303"/>
                </a:solidFill>
                <a:latin typeface="Times New Roman" panose="02020603050405020304" pitchFamily="18" charset="0"/>
                <a:ea typeface="+mn-ea"/>
                <a:cs typeface="+mn-cs"/>
              </a:rPr>
            </a:br>
            <a:r>
              <a:rPr lang="es-ES" sz="3200" b="1" dirty="0">
                <a:solidFill>
                  <a:srgbClr val="C00000"/>
                </a:solidFill>
              </a:rPr>
              <a:t>CONOCIMIENTO Y VALORES PARA UNA ECONOMÍA MÁS AVANZADA Y SOSTENIBLE</a:t>
            </a:r>
            <a:br>
              <a:rPr lang="es-ES" sz="3200" b="1" dirty="0">
                <a:solidFill>
                  <a:srgbClr val="C00000"/>
                </a:solidFill>
              </a:rPr>
            </a:br>
            <a:br>
              <a:rPr lang="es-ES" sz="3200" b="1" dirty="0">
                <a:solidFill>
                  <a:srgbClr val="C00000"/>
                </a:solidFill>
              </a:rPr>
            </a:br>
            <a:endParaRPr lang="es-ES" sz="3600" b="1" kern="1200" dirty="0">
              <a:solidFill>
                <a:srgbClr val="C70303"/>
              </a:solidFill>
              <a:latin typeface="Times New Roman" panose="02020603050405020304" pitchFamily="18" charset="0"/>
              <a:ea typeface="+mn-ea"/>
              <a:cs typeface="+mn-cs"/>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5</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0"/>
            <a:ext cx="9143997" cy="1338145"/>
          </a:xfrm>
          <a:prstGeom prst="rect">
            <a:avLst/>
          </a:prstGeom>
        </p:spPr>
      </p:pic>
      <p:sp>
        <p:nvSpPr>
          <p:cNvPr id="11" name="CuadroTexto 10"/>
          <p:cNvSpPr txBox="1"/>
          <p:nvPr/>
        </p:nvSpPr>
        <p:spPr>
          <a:xfrm>
            <a:off x="273465" y="2227875"/>
            <a:ext cx="8870535" cy="1938992"/>
          </a:xfrm>
          <a:prstGeom prst="rect">
            <a:avLst/>
          </a:prstGeom>
          <a:noFill/>
        </p:spPr>
        <p:txBody>
          <a:bodyPr wrap="square" rtlCol="0">
            <a:spAutoFit/>
          </a:bodyPr>
          <a:lstStyle/>
          <a:p>
            <a:r>
              <a:rPr lang="es-ES" sz="2000" b="1" dirty="0"/>
              <a:t>												</a:t>
            </a:r>
          </a:p>
          <a:p>
            <a:pPr marL="342900" indent="-342900">
              <a:buFont typeface="Arial" panose="020B0604020202020204" pitchFamily="34" charset="0"/>
              <a:buChar char="•"/>
            </a:pPr>
            <a:r>
              <a:rPr lang="es-ES" sz="2000" b="1" dirty="0"/>
              <a:t>La pasada crisis global aconseja una reflexión sobre su origen central</a:t>
            </a:r>
          </a:p>
          <a:p>
            <a:pPr marL="1257300" lvl="2" indent="-342900">
              <a:buFont typeface="Arial" panose="020B0604020202020204" pitchFamily="34" charset="0"/>
              <a:buChar char="•"/>
            </a:pPr>
            <a:r>
              <a:rPr lang="es-ES" sz="2000" b="1" dirty="0"/>
              <a:t>Perdida de valores                             imperio de la codicia y la sin razón</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r>
              <a:rPr lang="es-ES" sz="2000" b="1" dirty="0"/>
              <a:t>Debemos pasar del “</a:t>
            </a:r>
            <a:r>
              <a:rPr lang="es-ES" sz="2000" b="1" i="1" dirty="0"/>
              <a:t>fundamentalismo de mercado a una economía sostenible y con valores </a:t>
            </a:r>
            <a:r>
              <a:rPr lang="es-ES" sz="2000" b="1" dirty="0"/>
              <a:t>“     </a:t>
            </a:r>
          </a:p>
        </p:txBody>
      </p:sp>
      <p:cxnSp>
        <p:nvCxnSpPr>
          <p:cNvPr id="3" name="Conector recto de flecha 2"/>
          <p:cNvCxnSpPr/>
          <p:nvPr/>
        </p:nvCxnSpPr>
        <p:spPr>
          <a:xfrm>
            <a:off x="3693916" y="3029694"/>
            <a:ext cx="14624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Imagen 11"/>
          <p:cNvPicPr>
            <a:picLocks noChangeAspect="1"/>
          </p:cNvPicPr>
          <p:nvPr/>
        </p:nvPicPr>
        <p:blipFill>
          <a:blip r:embed="rId4"/>
          <a:stretch>
            <a:fillRect/>
          </a:stretch>
        </p:blipFill>
        <p:spPr>
          <a:xfrm>
            <a:off x="2903922" y="3815910"/>
            <a:ext cx="5154761" cy="3114942"/>
          </a:xfrm>
          <a:prstGeom prst="rect">
            <a:avLst/>
          </a:prstGeom>
        </p:spPr>
      </p:pic>
    </p:spTree>
    <p:extLst>
      <p:ext uri="{BB962C8B-B14F-4D97-AF65-F5344CB8AC3E}">
        <p14:creationId xmlns:p14="http://schemas.microsoft.com/office/powerpoint/2010/main" val="322433792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1732867"/>
            <a:ext cx="9144000" cy="1143000"/>
          </a:xfrm>
        </p:spPr>
        <p:txBody>
          <a:bodyPr>
            <a:normAutofit fontScale="90000"/>
          </a:bodyPr>
          <a:lstStyle/>
          <a:p>
            <a:pPr marL="285750" indent="-285750">
              <a:buFont typeface="Arial" panose="020B0604020202020204" pitchFamily="34" charset="0"/>
              <a:buChar char="•"/>
            </a:pPr>
            <a:r>
              <a:rPr lang="es-ES" sz="3200" b="1" kern="1200" dirty="0">
                <a:solidFill>
                  <a:srgbClr val="C70303"/>
                </a:solidFill>
                <a:latin typeface="Times New Roman" panose="02020603050405020304" pitchFamily="18" charset="0"/>
                <a:ea typeface="+mn-ea"/>
                <a:cs typeface="+mn-cs"/>
              </a:rPr>
              <a:t>1. Introducción. </a:t>
            </a:r>
            <a:br>
              <a:rPr lang="es-ES" sz="3200" b="1" kern="1200" dirty="0">
                <a:solidFill>
                  <a:srgbClr val="C70303"/>
                </a:solidFill>
                <a:latin typeface="Times New Roman" panose="02020603050405020304" pitchFamily="18" charset="0"/>
                <a:ea typeface="+mn-ea"/>
                <a:cs typeface="+mn-cs"/>
              </a:rPr>
            </a:br>
            <a:r>
              <a:rPr lang="es-ES" sz="3200" b="1" dirty="0">
                <a:solidFill>
                  <a:srgbClr val="C00000"/>
                </a:solidFill>
              </a:rPr>
              <a:t>CONOCIMIENTO Y VALORES PARA UNA ECONOMÍA MÁS AVANZADA Y SOSTENIBLE</a:t>
            </a:r>
            <a:br>
              <a:rPr lang="es-ES" sz="3200" b="1" dirty="0">
                <a:solidFill>
                  <a:srgbClr val="C00000"/>
                </a:solidFill>
              </a:rPr>
            </a:br>
            <a:br>
              <a:rPr lang="es-ES" sz="3200" b="1" dirty="0">
                <a:solidFill>
                  <a:srgbClr val="C00000"/>
                </a:solidFill>
              </a:rPr>
            </a:br>
            <a:endParaRPr lang="es-ES" sz="3600" b="1" kern="1200" dirty="0">
              <a:solidFill>
                <a:srgbClr val="C70303"/>
              </a:solidFill>
              <a:latin typeface="Times New Roman" panose="02020603050405020304" pitchFamily="18" charset="0"/>
              <a:ea typeface="+mn-ea"/>
              <a:cs typeface="+mn-cs"/>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6</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0"/>
            <a:ext cx="9143997" cy="1338145"/>
          </a:xfrm>
          <a:prstGeom prst="rect">
            <a:avLst/>
          </a:prstGeom>
        </p:spPr>
      </p:pic>
      <p:sp>
        <p:nvSpPr>
          <p:cNvPr id="11" name="CuadroTexto 10"/>
          <p:cNvSpPr txBox="1"/>
          <p:nvPr/>
        </p:nvSpPr>
        <p:spPr>
          <a:xfrm>
            <a:off x="251031" y="2526380"/>
            <a:ext cx="8870535" cy="3970318"/>
          </a:xfrm>
          <a:prstGeom prst="rect">
            <a:avLst/>
          </a:prstGeom>
          <a:noFill/>
        </p:spPr>
        <p:txBody>
          <a:bodyPr wrap="square" rtlCol="0">
            <a:spAutoFit/>
          </a:bodyPr>
          <a:lstStyle/>
          <a:p>
            <a:r>
              <a:rPr lang="es-ES" sz="2000" b="1" dirty="0"/>
              <a:t>												</a:t>
            </a:r>
          </a:p>
          <a:p>
            <a:pPr marL="1714500" lvl="3" indent="-342900">
              <a:buFont typeface="Arial" panose="020B0604020202020204" pitchFamily="34" charset="0"/>
              <a:buChar char="•"/>
            </a:pPr>
            <a:endParaRPr lang="es-ES" sz="1600" b="1" dirty="0"/>
          </a:p>
          <a:p>
            <a:pPr marL="342900" indent="-342900">
              <a:buFont typeface="Arial" panose="020B0604020202020204" pitchFamily="34" charset="0"/>
              <a:buChar char="•"/>
            </a:pPr>
            <a:r>
              <a:rPr lang="es-ES" sz="2000" b="1" dirty="0"/>
              <a:t>La UE comparte el diagnostico en el H2020. El programa RIS3 la llamada Estrategia de Especialización Inteligente  para un crecimiento inteligente, sostenible e integrador.</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r>
              <a:rPr lang="es-ES" sz="2000" b="1" dirty="0"/>
              <a:t>Necesitamos un emprendimiento innovador socialmente responsable construido desde el conocimiento y los valores</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r>
              <a:rPr lang="es-ES" sz="2000" b="1" dirty="0"/>
              <a:t>Innovación en  un sentido amplio como la definen en COTEC</a:t>
            </a:r>
          </a:p>
          <a:p>
            <a:pPr marL="1257300" lvl="2" indent="-342900">
              <a:buFont typeface="Arial" panose="020B0604020202020204" pitchFamily="34" charset="0"/>
              <a:buChar char="•"/>
            </a:pPr>
            <a:r>
              <a:rPr lang="es-ES" sz="2000" b="1" dirty="0"/>
              <a:t>“ </a:t>
            </a:r>
            <a:r>
              <a:rPr lang="es-ES" sz="2000" b="1" i="1" dirty="0"/>
              <a:t>todo cambio ( no solo tecnológico ), basado en el conocimiento ( no solo científico) que genere valor ( no solo económico)</a:t>
            </a:r>
            <a:r>
              <a:rPr lang="es-ES" sz="2000" b="1" dirty="0"/>
              <a:t> “ COTEC 2016</a:t>
            </a:r>
          </a:p>
          <a:p>
            <a:pPr lvl="8"/>
            <a:r>
              <a:rPr lang="es-ES" sz="1600" b="1" dirty="0"/>
              <a:t>					</a:t>
            </a:r>
          </a:p>
        </p:txBody>
      </p:sp>
    </p:spTree>
    <p:extLst>
      <p:ext uri="{BB962C8B-B14F-4D97-AF65-F5344CB8AC3E}">
        <p14:creationId xmlns:p14="http://schemas.microsoft.com/office/powerpoint/2010/main" val="32964072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1732867"/>
            <a:ext cx="9144000" cy="1143000"/>
          </a:xfrm>
        </p:spPr>
        <p:txBody>
          <a:bodyPr>
            <a:normAutofit fontScale="90000"/>
          </a:bodyPr>
          <a:lstStyle/>
          <a:p>
            <a:pPr marL="285750" indent="-285750">
              <a:buFont typeface="Arial" panose="020B0604020202020204" pitchFamily="34" charset="0"/>
              <a:buChar char="•"/>
            </a:pPr>
            <a:r>
              <a:rPr lang="es-ES" sz="3200" b="1" kern="1200" dirty="0">
                <a:solidFill>
                  <a:srgbClr val="C70303"/>
                </a:solidFill>
                <a:latin typeface="Times New Roman" panose="02020603050405020304" pitchFamily="18" charset="0"/>
                <a:ea typeface="+mn-ea"/>
                <a:cs typeface="+mn-cs"/>
              </a:rPr>
              <a:t>1. Introducción. </a:t>
            </a:r>
            <a:br>
              <a:rPr lang="es-ES" sz="3200" b="1" kern="1200" dirty="0">
                <a:solidFill>
                  <a:srgbClr val="C70303"/>
                </a:solidFill>
                <a:latin typeface="Times New Roman" panose="02020603050405020304" pitchFamily="18" charset="0"/>
                <a:ea typeface="+mn-ea"/>
                <a:cs typeface="+mn-cs"/>
              </a:rPr>
            </a:br>
            <a:r>
              <a:rPr lang="es-ES" sz="3200" b="1" dirty="0">
                <a:solidFill>
                  <a:srgbClr val="C00000"/>
                </a:solidFill>
              </a:rPr>
              <a:t>CONOCIMIENTO Y VALORES PARA UNA ECONOMÍA MÁS AVANZADA Y SOSTENIBLE</a:t>
            </a:r>
            <a:br>
              <a:rPr lang="es-ES" sz="3200" b="1" dirty="0">
                <a:solidFill>
                  <a:srgbClr val="C00000"/>
                </a:solidFill>
              </a:rPr>
            </a:br>
            <a:br>
              <a:rPr lang="es-ES" sz="3200" b="1" dirty="0">
                <a:solidFill>
                  <a:srgbClr val="C00000"/>
                </a:solidFill>
              </a:rPr>
            </a:br>
            <a:endParaRPr lang="es-ES" sz="3600" b="1" kern="1200" dirty="0">
              <a:solidFill>
                <a:srgbClr val="C70303"/>
              </a:solidFill>
              <a:latin typeface="Times New Roman" panose="02020603050405020304" pitchFamily="18" charset="0"/>
              <a:ea typeface="+mn-ea"/>
              <a:cs typeface="+mn-cs"/>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7</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0"/>
            <a:ext cx="9143997" cy="1338145"/>
          </a:xfrm>
          <a:prstGeom prst="rect">
            <a:avLst/>
          </a:prstGeom>
        </p:spPr>
      </p:pic>
      <p:sp>
        <p:nvSpPr>
          <p:cNvPr id="11" name="CuadroTexto 10"/>
          <p:cNvSpPr txBox="1"/>
          <p:nvPr/>
        </p:nvSpPr>
        <p:spPr>
          <a:xfrm>
            <a:off x="495656" y="2875867"/>
            <a:ext cx="8648344" cy="3970318"/>
          </a:xfrm>
          <a:prstGeom prst="rect">
            <a:avLst/>
          </a:prstGeom>
          <a:noFill/>
        </p:spPr>
        <p:txBody>
          <a:bodyPr wrap="square" rtlCol="0">
            <a:spAutoFit/>
          </a:bodyPr>
          <a:lstStyle/>
          <a:p>
            <a:r>
              <a:rPr lang="es-ES" sz="2000" b="1" dirty="0"/>
              <a:t>												</a:t>
            </a:r>
          </a:p>
          <a:p>
            <a:pPr marL="1714500" lvl="3" indent="-342900">
              <a:buFont typeface="Arial" panose="020B0604020202020204" pitchFamily="34" charset="0"/>
              <a:buChar char="•"/>
            </a:pPr>
            <a:endParaRPr lang="es-ES" sz="1600" b="1" dirty="0"/>
          </a:p>
          <a:p>
            <a:pPr marL="342900" indent="-342900">
              <a:buFont typeface="Arial" panose="020B0604020202020204" pitchFamily="34" charset="0"/>
              <a:buChar char="•"/>
            </a:pPr>
            <a:r>
              <a:rPr lang="es-ES" sz="2000" b="1" dirty="0"/>
              <a:t>Vamos en la dirección correcta. Las políticas públicas se corresponden con estas necesidades ?</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r>
              <a:rPr lang="es-ES" sz="2000" b="1" dirty="0"/>
              <a:t>Que puede aportar la Universidad, es esencial su contribución?</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r>
              <a:rPr lang="es-ES" sz="2000" b="1" dirty="0"/>
              <a:t>Que puede aportar la Economía Social, esta en condiciones de afrontar el reto de la sociedad digital ?</a:t>
            </a:r>
          </a:p>
          <a:p>
            <a:pPr marL="342900" indent="-342900">
              <a:buFont typeface="Arial" panose="020B0604020202020204" pitchFamily="34" charset="0"/>
              <a:buChar char="•"/>
            </a:pPr>
            <a:endParaRPr lang="es-ES" sz="2000" b="1" dirty="0"/>
          </a:p>
          <a:p>
            <a:endParaRPr lang="es-ES" sz="2000" b="1" dirty="0"/>
          </a:p>
          <a:p>
            <a:pPr marL="342900" indent="-342900">
              <a:buFont typeface="Arial" panose="020B0604020202020204" pitchFamily="34" charset="0"/>
              <a:buChar char="•"/>
            </a:pPr>
            <a:r>
              <a:rPr lang="es-ES" sz="2000" b="1" dirty="0"/>
              <a:t>Interesa potenciar el binomio Universidad Economía Social ?</a:t>
            </a:r>
          </a:p>
          <a:p>
            <a:pPr lvl="8"/>
            <a:r>
              <a:rPr lang="es-ES" sz="1600" b="1" dirty="0"/>
              <a:t>					</a:t>
            </a:r>
          </a:p>
        </p:txBody>
      </p:sp>
      <p:sp>
        <p:nvSpPr>
          <p:cNvPr id="2" name="CuadroTexto 1"/>
          <p:cNvSpPr txBox="1"/>
          <p:nvPr/>
        </p:nvSpPr>
        <p:spPr>
          <a:xfrm>
            <a:off x="495655" y="2709054"/>
            <a:ext cx="6152973" cy="461665"/>
          </a:xfrm>
          <a:prstGeom prst="rect">
            <a:avLst/>
          </a:prstGeom>
          <a:noFill/>
        </p:spPr>
        <p:txBody>
          <a:bodyPr wrap="square" rtlCol="0">
            <a:spAutoFit/>
          </a:bodyPr>
          <a:lstStyle/>
          <a:p>
            <a:r>
              <a:rPr lang="es-ES" sz="2400" b="1" dirty="0"/>
              <a:t>Nos debemos de hacer algunas preguntas</a:t>
            </a:r>
          </a:p>
        </p:txBody>
      </p:sp>
    </p:spTree>
    <p:extLst>
      <p:ext uri="{BB962C8B-B14F-4D97-AF65-F5344CB8AC3E}">
        <p14:creationId xmlns:p14="http://schemas.microsoft.com/office/powerpoint/2010/main" val="3608284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8600" y="1417638"/>
            <a:ext cx="8915400" cy="1143000"/>
          </a:xfrm>
        </p:spPr>
        <p:txBody>
          <a:bodyPr>
            <a:normAutofit/>
          </a:bodyPr>
          <a:lstStyle/>
          <a:p>
            <a:r>
              <a:rPr lang="es-ES" sz="3200" b="1" dirty="0">
                <a:solidFill>
                  <a:srgbClr val="C00000"/>
                </a:solidFill>
              </a:rPr>
              <a:t>2.- EL DESEMPEÑO DE NUESTRA UNIVERSIDAD COMO PROVEEDORA DE CONOCIMIENTO</a:t>
            </a:r>
          </a:p>
        </p:txBody>
      </p:sp>
      <p:sp>
        <p:nvSpPr>
          <p:cNvPr id="5" name="4 Marcador de contenido"/>
          <p:cNvSpPr>
            <a:spLocks noGrp="1"/>
          </p:cNvSpPr>
          <p:nvPr>
            <p:ph idx="1"/>
          </p:nvPr>
        </p:nvSpPr>
        <p:spPr>
          <a:xfrm>
            <a:off x="247828" y="2560638"/>
            <a:ext cx="8915400" cy="4528457"/>
          </a:xfrm>
        </p:spPr>
        <p:txBody>
          <a:bodyPr>
            <a:noAutofit/>
          </a:bodyPr>
          <a:lstStyle/>
          <a:p>
            <a:pPr marL="500062" algn="just">
              <a:lnSpc>
                <a:spcPct val="150000"/>
              </a:lnSpc>
              <a:buFont typeface="Wingdings" pitchFamily="2" charset="2"/>
              <a:buChar char="Ø"/>
              <a:defRPr/>
            </a:pPr>
            <a:r>
              <a:rPr lang="es-ES" sz="2000" dirty="0">
                <a:solidFill>
                  <a:srgbClr val="002060"/>
                </a:solidFill>
              </a:rPr>
              <a:t>La Universidad Española es responsable de más del 70% de nuestra producción científica.</a:t>
            </a:r>
          </a:p>
          <a:p>
            <a:pPr marL="3128962" lvl="6" algn="just">
              <a:lnSpc>
                <a:spcPct val="150000"/>
              </a:lnSpc>
              <a:buFont typeface="Wingdings" pitchFamily="2" charset="2"/>
              <a:buChar char="Ø"/>
              <a:defRPr/>
            </a:pPr>
            <a:r>
              <a:rPr lang="es-ES" dirty="0">
                <a:solidFill>
                  <a:srgbClr val="002060"/>
                </a:solidFill>
              </a:rPr>
              <a:t>España produce del orden de un 3,2% de las publicaciones científicas del mundo, se sitúa entre el 10/11 a nivel mundial</a:t>
            </a:r>
            <a:endParaRPr lang="es-ES" b="1" dirty="0"/>
          </a:p>
          <a:p>
            <a:pPr marL="3128962" lvl="6" algn="just">
              <a:lnSpc>
                <a:spcPct val="150000"/>
              </a:lnSpc>
              <a:buFont typeface="Wingdings" pitchFamily="2" charset="2"/>
              <a:buChar char="Ø"/>
              <a:defRPr/>
            </a:pPr>
            <a:r>
              <a:rPr lang="es-ES" sz="1800" dirty="0">
                <a:solidFill>
                  <a:srgbClr val="002060"/>
                </a:solidFill>
              </a:rPr>
              <a:t>Por el  número de los  investigadores  más altamente citados ( HCR)  10 puesto mundial.</a:t>
            </a:r>
          </a:p>
          <a:p>
            <a:pPr marL="500062" algn="just">
              <a:lnSpc>
                <a:spcPct val="150000"/>
              </a:lnSpc>
              <a:buFont typeface="Wingdings" pitchFamily="2" charset="2"/>
              <a:buChar char="Ø"/>
              <a:defRPr/>
            </a:pPr>
            <a:r>
              <a:rPr lang="es-ES" sz="1800" dirty="0">
                <a:solidFill>
                  <a:srgbClr val="002060"/>
                </a:solidFill>
              </a:rPr>
              <a:t>Un sistema universitario de larga tradición y en su conjunto de calidad, con una amplia y extensa oferta (  1500.000 estudiantes, 84 universidades (50 públicas)</a:t>
            </a:r>
          </a:p>
          <a:p>
            <a:pPr marL="157162" indent="0" algn="just">
              <a:lnSpc>
                <a:spcPct val="150000"/>
              </a:lnSpc>
              <a:buNone/>
              <a:defRPr/>
            </a:pPr>
            <a:endParaRPr lang="es-ES" sz="1800" dirty="0">
              <a:solidFill>
                <a:srgbClr val="002060"/>
              </a:solidFill>
            </a:endParaRPr>
          </a:p>
          <a:p>
            <a:pPr marL="500062" indent="-342900" algn="just">
              <a:lnSpc>
                <a:spcPct val="150000"/>
              </a:lnSpc>
              <a:buFont typeface="Wingdings" pitchFamily="2" charset="2"/>
              <a:buChar char="Ø"/>
              <a:defRPr/>
            </a:pPr>
            <a:endParaRPr lang="es-ES" sz="14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8</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31" y="-47609"/>
            <a:ext cx="9143997" cy="1338145"/>
          </a:xfrm>
          <a:prstGeom prst="rect">
            <a:avLst/>
          </a:prstGeom>
        </p:spPr>
      </p:pic>
      <p:pic>
        <p:nvPicPr>
          <p:cNvPr id="8" name="Picture 2" descr="Resultado de imagen de universidad de salaman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31" y="3725966"/>
            <a:ext cx="2589375" cy="174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295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3232" y="1326165"/>
            <a:ext cx="8915400" cy="1143000"/>
          </a:xfrm>
        </p:spPr>
        <p:txBody>
          <a:bodyPr>
            <a:normAutofit/>
          </a:bodyPr>
          <a:lstStyle/>
          <a:p>
            <a:r>
              <a:rPr lang="es-ES" sz="3200" b="1" dirty="0">
                <a:solidFill>
                  <a:srgbClr val="C00000"/>
                </a:solidFill>
              </a:rPr>
              <a:t>2.- EL DESEMPEÑO DE NUESTRA UNIVERSIDAD COMO PROVEEDORA DE CONOCIMIENTO</a:t>
            </a:r>
          </a:p>
        </p:txBody>
      </p:sp>
      <p:sp>
        <p:nvSpPr>
          <p:cNvPr id="5" name="4 Marcador de contenido"/>
          <p:cNvSpPr>
            <a:spLocks noGrp="1"/>
          </p:cNvSpPr>
          <p:nvPr>
            <p:ph idx="1"/>
          </p:nvPr>
        </p:nvSpPr>
        <p:spPr>
          <a:xfrm>
            <a:off x="307649" y="1280354"/>
            <a:ext cx="8526566" cy="5277028"/>
          </a:xfrm>
        </p:spPr>
        <p:txBody>
          <a:bodyPr>
            <a:noAutofit/>
          </a:bodyPr>
          <a:lstStyle/>
          <a:p>
            <a:pPr marL="500062" algn="just">
              <a:lnSpc>
                <a:spcPct val="150000"/>
              </a:lnSpc>
              <a:buFont typeface="Wingdings" pitchFamily="2" charset="2"/>
              <a:buChar char="Ø"/>
              <a:defRPr/>
            </a:pPr>
            <a:endParaRPr lang="es-ES" sz="2200" dirty="0">
              <a:solidFill>
                <a:srgbClr val="002060"/>
              </a:solidFill>
            </a:endParaRPr>
          </a:p>
          <a:p>
            <a:pPr marL="157162" indent="0" algn="just">
              <a:lnSpc>
                <a:spcPct val="150000"/>
              </a:lnSpc>
              <a:buNone/>
              <a:defRPr/>
            </a:pPr>
            <a:endParaRPr lang="es-ES" sz="2200" dirty="0">
              <a:solidFill>
                <a:srgbClr val="002060"/>
              </a:solidFill>
            </a:endParaRPr>
          </a:p>
          <a:p>
            <a:r>
              <a:rPr lang="es-ES" sz="1800" b="1" dirty="0"/>
              <a:t>La Universidad Española en  los rankings en 2019:</a:t>
            </a:r>
          </a:p>
          <a:p>
            <a:pPr lvl="1"/>
            <a:endParaRPr lang="es-ES" sz="1800" b="1" dirty="0"/>
          </a:p>
          <a:p>
            <a:pPr lvl="1"/>
            <a:endParaRPr lang="es-ES" sz="1800" b="1" dirty="0"/>
          </a:p>
          <a:p>
            <a:pPr lvl="1"/>
            <a:endParaRPr lang="es-ES" sz="1800" b="1" dirty="0"/>
          </a:p>
          <a:p>
            <a:pPr lvl="1"/>
            <a:r>
              <a:rPr lang="es-ES" sz="1800" b="1" dirty="0"/>
              <a:t>En el TOP 1000 de ARWU (38), THE (37), y QS ( 25) , encontramos en algunos o alguno de ellos a</a:t>
            </a:r>
          </a:p>
          <a:p>
            <a:pPr lvl="2"/>
            <a:r>
              <a:rPr lang="es-ES" sz="1800" b="1" dirty="0"/>
              <a:t>45 universidades españolas ( 42 públicas y 3 privadas )</a:t>
            </a:r>
          </a:p>
          <a:p>
            <a:pPr marL="457200" lvl="1" indent="0">
              <a:buNone/>
            </a:pPr>
            <a:r>
              <a:rPr lang="es-ES" sz="1800" dirty="0"/>
              <a:t> Ello significa que 4 de cada 5 universidades públicas españolas están entre las 1000 mejores. Nuestro SUE esta en su inmensa mayoría entre el 5% de las mejores instituciones universitarias</a:t>
            </a:r>
          </a:p>
          <a:p>
            <a:pPr marL="457200" lvl="1" indent="0">
              <a:buNone/>
            </a:pPr>
            <a:endParaRPr lang="es-ES" sz="1800" dirty="0"/>
          </a:p>
          <a:p>
            <a:pPr lvl="1"/>
            <a:r>
              <a:rPr lang="es-ES" sz="1800" b="1" dirty="0"/>
              <a:t>De acuerdo con el ARWU , solo UK de entre  las  diez mayores economías del mundo cuenta con más universidades por millón de habitantes que España.</a:t>
            </a:r>
          </a:p>
          <a:p>
            <a:r>
              <a:rPr lang="es-ES" sz="1800" b="1" dirty="0"/>
              <a:t>                             EEUU 1 por 1.500.000   ES 1 por 1.200.000</a:t>
            </a:r>
            <a:endParaRPr lang="es-ES" sz="1800" dirty="0">
              <a:solidFill>
                <a:srgbClr val="002060"/>
              </a:solidFill>
            </a:endParaRPr>
          </a:p>
        </p:txBody>
      </p:sp>
      <p:sp>
        <p:nvSpPr>
          <p:cNvPr id="6" name="5 Marcador de número de diapositiva"/>
          <p:cNvSpPr>
            <a:spLocks noGrp="1"/>
          </p:cNvSpPr>
          <p:nvPr>
            <p:ph type="sldNum" sz="quarter" idx="12"/>
          </p:nvPr>
        </p:nvSpPr>
        <p:spPr/>
        <p:txBody>
          <a:bodyPr/>
          <a:lstStyle/>
          <a:p>
            <a:fld id="{172F9327-C0CE-4F92-BB20-6C38C15CDBC3}" type="slidenum">
              <a:rPr lang="es-ES" smtClean="0"/>
              <a:pPr/>
              <a:t>9</a:t>
            </a:fld>
            <a:endParaRPr lang="es-ES" dirty="0"/>
          </a:p>
        </p:txBody>
      </p:sp>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 y="17147"/>
            <a:ext cx="9143997" cy="1338145"/>
          </a:xfrm>
          <a:prstGeom prst="rect">
            <a:avLst/>
          </a:prstGeom>
        </p:spPr>
      </p:pic>
      <p:pic>
        <p:nvPicPr>
          <p:cNvPr id="8" name="Picture 2" descr="Academic Ranking of World Universitie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158" y="2834656"/>
            <a:ext cx="2376014" cy="799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s3.mm.bing.net/th?id=H.5003775495243226&amp;w=227&amp;h=126&amp;c=7&amp;rs=1&amp;pid=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9528" y="2722837"/>
            <a:ext cx="1642306" cy="911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ts1.mm.bing.net/th?id=H.4525900330699472&amp;w=222&amp;h=59&amp;c=7&amp;rs=1&amp;pid=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4793" y="2810828"/>
            <a:ext cx="1829960" cy="73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89270"/>
      </p:ext>
    </p:extLst>
  </p:cSld>
  <p:clrMapOvr>
    <a:masterClrMapping/>
  </p:clrMapOvr>
  <p:transition spd="slow">
    <p:wipe/>
  </p:transition>
</p:sld>
</file>

<file path=ppt/theme/theme1.xml><?xml version="1.0" encoding="utf-8"?>
<a:theme xmlns:a="http://schemas.openxmlformats.org/drawingml/2006/main" name="Jornada Lleida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Jornada Lleida 2016</Template>
  <TotalTime>2268</TotalTime>
  <Words>2999</Words>
  <Application>Microsoft Office PowerPoint</Application>
  <PresentationFormat>Presentación en pantalla (4:3)</PresentationFormat>
  <Paragraphs>735</Paragraphs>
  <Slides>25</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Cambria</vt:lpstr>
      <vt:lpstr>Times New Roman</vt:lpstr>
      <vt:lpstr>Verdana</vt:lpstr>
      <vt:lpstr>Wingdings</vt:lpstr>
      <vt:lpstr>Jornada Lleida 2016</vt:lpstr>
      <vt:lpstr>ENCUENTRO ENUIES de CENTROS de INVESTIGACIÓN EN ECONOMÍA SOCIAL</vt:lpstr>
      <vt:lpstr>Presentación de PowerPoint</vt:lpstr>
      <vt:lpstr>1. Introducción.  CONOCIMIENTO Y VALORES PARA UNA ECONOMÍA MÁS AVANZADA Y SOSTENIBLE  </vt:lpstr>
      <vt:lpstr>1. Introducción.  CONOCIMIENTO Y VALORES PARA UNA ECONOMÍA MÁS AVANZADA Y SOSTENIBLE  </vt:lpstr>
      <vt:lpstr>1. Introducción.  CONOCIMIENTO Y VALORES PARA UNA ECONOMÍA MÁS AVANZADA Y SOSTENIBLE  </vt:lpstr>
      <vt:lpstr>1. Introducción.  CONOCIMIENTO Y VALORES PARA UNA ECONOMÍA MÁS AVANZADA Y SOSTENIBLE  </vt:lpstr>
      <vt:lpstr>1. Introducción.  CONOCIMIENTO Y VALORES PARA UNA ECONOMÍA MÁS AVANZADA Y SOSTENIBLE  </vt:lpstr>
      <vt:lpstr>2.- EL DESEMPEÑO DE NUESTRA UNIVERSIDAD COMO PROVEEDORA DE CONOCIMIENTO</vt:lpstr>
      <vt:lpstr>2.- EL DESEMPEÑO DE NUESTRA UNIVERSIDAD COMO PROVEEDORA DE CONOCIMIENTO</vt:lpstr>
      <vt:lpstr>Presentación de PowerPoint</vt:lpstr>
      <vt:lpstr>2.- EL DESEMPEÑO DE NUESTRA UNIVERSIDAD COMO PROVEEDORA DE CONOCIMIENTO</vt:lpstr>
      <vt:lpstr>2.- EL DESEMPEÑO DE NUESTRA UNIVERSIDAD COMO PROVEEDORA DE CONOCIMIENTO</vt:lpstr>
      <vt:lpstr>2.- EL DESEMPEÑO DE NUESTRA UNIVERSIDAD COMO PROVEEDORA DE CONOCIMIENTO</vt:lpstr>
      <vt:lpstr>2.- EL DESEMPEÑO DE NUESTRA UNIVERSIDAD COMO PROVEEDORA DE CONOCIMIENTO </vt:lpstr>
      <vt:lpstr>  </vt:lpstr>
      <vt:lpstr>2.- EL DESEMPEÑO DE NUESTRA UNIVERSIDAD COMO PROVEEDORA DE CONOCIMIENTO</vt:lpstr>
      <vt:lpstr>  3.-LA ECONOMÍA SOCIAL, UNA ECONOMÍA CON VALORES  </vt:lpstr>
      <vt:lpstr>  3.-LA ECONOMÍA SOCIAL, UNA ECONOMÍA CON VALORES  </vt:lpstr>
      <vt:lpstr>4.-ALGUNOS HECHOS Y CIFRAS PARA LA REFLEXIÓN</vt:lpstr>
      <vt:lpstr>Presentación de PowerPoint</vt:lpstr>
      <vt:lpstr>4.-ALGUNOS HECHOS Y CIFRAS PARA LA REFLEXIÓN</vt:lpstr>
      <vt:lpstr>4.-ALGUNOS HECHOS Y CIFRAS PARA LA REFLEXIÓN</vt:lpstr>
      <vt:lpstr>4.-ALGUNOS HECHOS Y CIFRAS PARA LA REFLEXIÓN</vt:lpstr>
      <vt:lpstr>4.-ALGUNOS HECHOS Y CIFRAS PARA LA REFLEXIÓN</vt:lpstr>
      <vt:lpstr>Presentación de PowerPoint</vt:lpstr>
    </vt:vector>
  </TitlesOfParts>
  <Company>UPV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SOBRE ECONOMÍA  SOCIAL I COOPERATIVISME</dc:title>
  <dc:creator>jfjulia</dc:creator>
  <cp:lastModifiedBy>Elena Meliá Martí</cp:lastModifiedBy>
  <cp:revision>204</cp:revision>
  <cp:lastPrinted>2019-12-11T12:35:46Z</cp:lastPrinted>
  <dcterms:created xsi:type="dcterms:W3CDTF">2016-02-18T08:24:42Z</dcterms:created>
  <dcterms:modified xsi:type="dcterms:W3CDTF">2019-12-11T21:13:07Z</dcterms:modified>
</cp:coreProperties>
</file>