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4235" r:id="rId8"/>
  </p:sldMasterIdLst>
  <p:handoutMasterIdLst>
    <p:handoutMasterId r:id="rId17"/>
  </p:handoutMasterIdLst>
  <p:sldIdLst>
    <p:sldId id="285" r:id="rId9"/>
    <p:sldId id="309" r:id="rId10"/>
    <p:sldId id="286" r:id="rId11"/>
    <p:sldId id="290" r:id="rId12"/>
    <p:sldId id="311" r:id="rId13"/>
    <p:sldId id="313" r:id="rId14"/>
    <p:sldId id="332" r:id="rId15"/>
    <p:sldId id="333" r:id="rId16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3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962" autoAdjust="0"/>
  </p:normalViewPr>
  <p:slideViewPr>
    <p:cSldViewPr>
      <p:cViewPr varScale="1">
        <p:scale>
          <a:sx n="108" d="100"/>
          <a:sy n="108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88506E-5A40-4EB3-B524-6DDF56238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4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021388"/>
            <a:ext cx="925195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5" name="Picture 10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51563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8D7DC6-94B9-4760-BE97-FCB6CF24B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2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299706-2B5F-486A-B573-A52F6B74956F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7EEE-91C7-4017-A8A0-343136656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A16C8E-0315-4065-B87C-E2D04ACB4BE3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62E3-4CB0-4DEE-9EEA-DD3AE4582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E74AC-3999-4B94-8EB2-4503A540D55F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2761-366D-4503-B0EB-0A3A9996AD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63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FD064-EFA6-4072-B330-E63752D238EA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1443-3A8B-431F-AE98-FA189C2300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6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610CD8-620E-49B8-9150-87485467E657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E6AE-2A7D-4F53-811B-2459CF0D51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3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254E-5E80-4994-9836-359D75219B1F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B65A-9CB0-4944-9588-55C5BFBFF8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8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0B77-D227-481D-BBDD-537A678F5931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A9AA-AD4D-4D2D-82DA-B8C8635E6B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94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C989-A844-467A-B630-EB9A4FE2DE52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AC2-E9AF-4724-8FEF-F21A34101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ACC2-316A-4249-8034-955129B5EB0F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DB8A-F828-4A0E-A661-D0B84DF7E2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4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3DB6-2A62-4119-8744-DEC9E82C5030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9419-095C-45F4-88BC-4C26AFD806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7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5" name="Picture 7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2BAD5-16C9-4E46-AACA-7373D920F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9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E317-A53B-4FE6-8704-65C589FE4A99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822D-09FE-41D8-8A1F-03ED1C391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85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1DED-BB97-47B7-A565-656BD356EFEE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F122-8AFC-4F36-B322-3ECAF12DCA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71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48AB-06D6-4FB3-B557-5D3694C602AF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1852-BED8-4251-A944-C8311B4C0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9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E96B-4ADA-469B-B04A-E0EBE2A0B453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5FDB-1978-4B70-ACB8-A0C132CE23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60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8331-86DB-4866-871A-BE1A75DCCCCC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D94B-903C-4857-A08D-2121D9923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12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5F13-9177-47E2-B6E0-3D054A544C50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30A7-EC59-483B-9C51-2E1165019C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14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65D7-6D25-4248-9723-F93E249B3A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4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D2BA-09FF-4065-9DE7-ACA45B2A83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68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AFCB-20D8-4159-8663-D171F6C59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15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5695-15CC-472B-AAB8-5DBFE918F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44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1EAD7C-A847-4C8A-8C49-9CB3FFBF50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0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5C46-DB85-4BD9-8A40-46E26435D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62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1ED2-B2E9-45A1-AA68-960AFCE4DA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796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0AD0-E46E-4BB7-9838-FAB980A81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3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669B-6152-4576-9342-25DDE935A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5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0B3B-B04F-4717-B577-D0F1D40DF1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57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376-0A3C-49D5-BF26-7803704283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9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FA6-5596-4F1D-A67F-6FCABB46A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52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9451-65FD-46B6-B4A3-4023C8FB3B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4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7006-5BA6-491B-A741-E8A56FC9AC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47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29E6-B482-4870-BA01-26444ED18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0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4F8FE1-F1E2-4BA1-9629-EF415DAE6A33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5E73-DE30-4C29-9CDA-B225E70277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351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FF3A-31C7-4E60-AE66-1DC0A660B6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95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0FF0-5A5E-4834-853A-6ACB3EA39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120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C24B-0FF4-46A7-A9FA-8FDFD33280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6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9BE0-91DB-42FE-97BE-036C29D91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AA8D-049A-46C9-ACF2-FF687EA96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792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4262-86A4-43D8-A689-5C212C7FB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96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BFE9-0ECE-47A2-B023-655D03D60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20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69C-4EFA-43AE-95AD-6777614325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75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44F6-5CA7-460C-88F2-31BC357CFD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1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7D3-0242-446E-A685-193E997FA4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3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31CE7-A20C-4280-8D17-DD8D74786BB2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408D-34CE-4454-8674-7769C56C74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37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8B7C-470A-469F-AB4A-0FAAAA1B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14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5D38-736B-4A51-A93D-0B7F9610CA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08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25C3-71EF-4691-8971-2B0C90E54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60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F5AC-782A-4477-85EA-CBC9BE9409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40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46B-6234-486A-87C7-D29F8C484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95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FEAA-3AC1-4334-AAFA-7A22756C1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72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1879-5A5E-4C3B-B37E-0D8D2DC18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86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02DF-FAF2-45FE-A21C-976838BC41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92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B71-6A3F-4F6E-8573-C8CF66965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466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21C3-ED5E-46C3-8C94-9F8F1A922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0409AB-E590-428A-A48F-814447A48EFC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A134-8B0D-4BB2-B156-FD4A76C25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619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CC20-6588-4866-AAF0-2B7CE04E00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550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9E04-50E3-4D8E-B931-7BF74ED42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43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7BEB-D30C-473D-B30A-585F7091FC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21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6A7-1A57-44C9-94CE-60D0F1FEF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648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9B1E-A9FB-4EB2-8FC1-FC04DBDEB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45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62A8-8F62-43D1-A7C6-B1E0B283B5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30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E0E2-4C6A-4879-BBE1-1F3E758CC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08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FCAE-A5A8-44A2-B13C-75937C6F9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31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F56C-72EB-45EC-9AF6-58ABE69DB6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68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C539-E8E4-4DB4-B5E5-A2267FC619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700CAB-ECDD-4243-B764-2DB407FCE17E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8838-B1AB-4C2D-9B71-B0B1C195F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76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0BA7-1D5A-4C89-BF2E-DBD23A2502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32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15DC-5E00-4C3A-BE67-94B18347343E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A962-F5FA-49D7-953F-ADA06D293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43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EE2-7FA0-4399-8452-5E219E570D87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DB4A-8847-4107-83E9-5DA7B1381D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16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2717-3D48-4D2B-AB63-817D3271CB44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486F-CD55-43FC-949D-B2CC13A951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85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D919-034F-435F-B431-DA249756DBA2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7AC9-6AE5-4C94-B89D-9F3495218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89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5B7E-4476-4104-9011-E252952C683D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EF26-6AD1-4C28-8BAC-BC76292468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408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70E2-F2AF-412A-B45C-96D551F34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707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0E15-7A79-4F13-B8BD-BC2F9A84E57B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9F37-DA4E-4249-BC3F-D9CFAF2CA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22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E5D5-DFB0-48EC-A310-CB496A93B435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651E-3DE6-4E8D-808E-0D6D3550EB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01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78F0-1B5B-4883-A65A-37B1EED73B57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42E-3778-4400-AB66-C40CC4BCE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217DBD-9963-4B9C-8045-15B2027F3511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3B1-9D7A-4645-845B-42C9849DAD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1F80-25F6-42F9-90CA-A0CE1BA695B3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4528-A1E7-4D18-B1CE-841F63D9E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903DBE-BE11-4548-AFE0-7FE37D94EB17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8A0D-470B-48FA-95A3-F755AA681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1027" name="Picture 8" descr="logoDiapopequ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3" y="6165850"/>
            <a:ext cx="2895600" cy="576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9 Imagen" descr="logoNegroPowerPo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55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E29B2-8EDF-422F-960C-34D1C0DBE1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solidFill>
            <a:srgbClr val="223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8F675-7E35-4081-BB51-2DBD1B7AE001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D5C6C-4A2F-4878-B8E7-8D2880603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80" name="Picture 9" descr="LogoDiapositiv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5419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4099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410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497ED5-4852-4AA5-835D-1402AF272F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5123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512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301226-D6A5-42CF-8724-3F1414612F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6147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614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ACCE5A-E1B7-438A-9557-1F9383CE02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 smtClean="0"/>
          </a:p>
        </p:txBody>
      </p:sp>
      <p:pic>
        <p:nvPicPr>
          <p:cNvPr id="7171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717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C10739-6D9B-4F2D-A059-6A5DA6A93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AE0D6-D921-48D8-A0FE-3D2AF8454246}" type="datetimeFigureOut">
              <a:rPr lang="es-ES"/>
              <a:pPr>
                <a:defRPr/>
              </a:pPr>
              <a:t>11/12/2019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AC9BA7-19DA-4695-9776-E58779D122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2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tedraeconomiasocial.unizar.es/" TargetMode="Externa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http://www.areinet.org/ACTUALIZACIONES/data5/images/NuevoLogoRed_peq%20297x210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edraeconomiasocial.unizar.e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3568" y="549275"/>
            <a:ext cx="7704856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 smtClean="0">
                <a:latin typeface="+mn-lt"/>
              </a:rPr>
              <a:t>Cátedra Cooperativas y Economía Social Caja Rural de Teruel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 smtClean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 smtClean="0">
                <a:latin typeface="+mn-lt"/>
              </a:rPr>
              <a:t>Facultad de Economía y Empresa</a:t>
            </a: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 smtClean="0">
                <a:latin typeface="+mn-lt"/>
              </a:rPr>
              <a:t>Universidad de Zaragoza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endParaRPr lang="es-ES" altLang="es-ES" sz="1600" dirty="0" smtClean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 smtClean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Cooperativas y Economía Social, Caja Rural de Teruel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14191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9750" y="5492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 smtClean="0"/>
              <a:t>Cátedra Cooperativas y Economía Social Caja Rural de Teruel </a:t>
            </a:r>
            <a:endParaRPr lang="es-ES" sz="2000" b="1" dirty="0"/>
          </a:p>
          <a:p>
            <a:pPr algn="just">
              <a:buNone/>
            </a:pPr>
            <a:endParaRPr lang="es-ES" sz="800" dirty="0" smtClean="0"/>
          </a:p>
          <a:p>
            <a:pPr algn="just">
              <a:buNone/>
            </a:pPr>
            <a:r>
              <a:rPr lang="es-ES" sz="1800" dirty="0" smtClean="0"/>
              <a:t>La </a:t>
            </a:r>
            <a:r>
              <a:rPr lang="es-ES" sz="1800" dirty="0"/>
              <a:t>Cátedra Cooperativas y Economía Social </a:t>
            </a:r>
            <a:r>
              <a:rPr lang="es-ES" sz="1800" dirty="0" smtClean="0"/>
              <a:t>(</a:t>
            </a:r>
            <a:r>
              <a:rPr lang="es-ES" sz="1800" u="sng" dirty="0" smtClean="0">
                <a:hlinkClick r:id="rId2"/>
              </a:rPr>
              <a:t>http</a:t>
            </a:r>
            <a:r>
              <a:rPr lang="es-ES" sz="1800" u="sng" dirty="0">
                <a:hlinkClick r:id="rId2"/>
              </a:rPr>
              <a:t>://catedraeconomiasocial.unizar.es/</a:t>
            </a:r>
            <a:r>
              <a:rPr lang="es-ES" sz="1800" dirty="0"/>
              <a:t>) nace en abril de 2016, fruto de la colaboración entre Caja Rural de Teruel y la Universidad de </a:t>
            </a:r>
            <a:r>
              <a:rPr lang="es-ES" sz="1800" dirty="0" smtClean="0"/>
              <a:t>Zaragoza</a:t>
            </a:r>
            <a:r>
              <a:rPr lang="es-ES" sz="1800" dirty="0"/>
              <a:t>.</a:t>
            </a:r>
            <a:r>
              <a:rPr lang="es-ES" sz="1800" dirty="0" smtClean="0"/>
              <a:t> La </a:t>
            </a:r>
            <a:r>
              <a:rPr lang="es-ES" sz="1800" dirty="0"/>
              <a:t>Cátedra persigue tres objetivos específicos: </a:t>
            </a:r>
            <a:endParaRPr lang="es-ES" sz="1800" dirty="0" smtClean="0"/>
          </a:p>
          <a:p>
            <a:pPr>
              <a:buNone/>
            </a:pPr>
            <a:endParaRPr lang="es-ES" sz="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Fomentar el conocimiento sobre las cooperativas y las organizaciones de la Economía Social en el ámbito de la comunidad universitaria</a:t>
            </a:r>
            <a:r>
              <a:rPr lang="es-ES" sz="1800" dirty="0" smtClean="0"/>
              <a:t>.</a:t>
            </a:r>
          </a:p>
          <a:p>
            <a:pPr lvl="0">
              <a:buNone/>
            </a:pPr>
            <a:endParaRPr lang="es-ES" sz="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Promover la iniciativa emprendedora en el ámbito de la comunidad universitaria y en colaboración con las instituciones del sector de la Economía Social</a:t>
            </a:r>
            <a:r>
              <a:rPr lang="es-ES" sz="1800" dirty="0" smtClean="0"/>
              <a:t>.</a:t>
            </a:r>
          </a:p>
          <a:p>
            <a:pPr lvl="0">
              <a:buNone/>
            </a:pPr>
            <a:endParaRPr lang="es-ES" sz="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Estimular la investigación sobre la realidad, problemática y perspectivas de las cooperativas y la Economía Social. </a:t>
            </a:r>
            <a:endParaRPr lang="es-ES" sz="1800" dirty="0" smtClean="0"/>
          </a:p>
          <a:p>
            <a:pPr marL="285750" lvl="0" indent="-285750">
              <a:buFont typeface="Wingdings" pitchFamily="2" charset="2"/>
              <a:buChar char="§"/>
            </a:pPr>
            <a:endParaRPr lang="es-ES" sz="1800" dirty="0"/>
          </a:p>
          <a:p>
            <a:pPr lvl="0">
              <a:buNone/>
            </a:pPr>
            <a:r>
              <a:rPr lang="es-ES" sz="1800" b="1" dirty="0" smtClean="0"/>
              <a:t>Equipo de trabajo: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800" dirty="0" smtClean="0"/>
              <a:t>Dirección: </a:t>
            </a:r>
            <a:r>
              <a:rPr lang="es-ES" sz="1800" b="1" dirty="0" smtClean="0"/>
              <a:t>Carmen </a:t>
            </a:r>
            <a:r>
              <a:rPr lang="es-ES" sz="1800" b="1" dirty="0" err="1" smtClean="0"/>
              <a:t>Marcuello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Servós</a:t>
            </a:r>
            <a:endParaRPr lang="es-ES" sz="18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800" dirty="0" smtClean="0"/>
              <a:t>Coordinación e investigación: </a:t>
            </a:r>
            <a:r>
              <a:rPr lang="es-ES" sz="1800" b="1" dirty="0" smtClean="0"/>
              <a:t>Ignacio </a:t>
            </a:r>
            <a:r>
              <a:rPr lang="es-ES" sz="1800" b="1" dirty="0" err="1" smtClean="0"/>
              <a:t>Bretos</a:t>
            </a:r>
            <a:r>
              <a:rPr lang="es-ES" sz="1800" b="1" dirty="0" smtClean="0"/>
              <a:t> Fernández </a:t>
            </a:r>
            <a:endParaRPr lang="es-ES" sz="1800" b="1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pic>
        <p:nvPicPr>
          <p:cNvPr id="31748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b="1" dirty="0" smtClean="0"/>
              <a:t>Red de trabajo universitario de la Cátedra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466800" y="2407188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 smtClean="0"/>
              <a:t>CEPES-Aragón</a:t>
            </a:r>
            <a:endParaRPr lang="es-ES" sz="1400" dirty="0"/>
          </a:p>
        </p:txBody>
      </p:sp>
      <p:pic>
        <p:nvPicPr>
          <p:cNvPr id="9" name="2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" y="1334588"/>
            <a:ext cx="2125563" cy="10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3789040"/>
            <a:ext cx="2589390" cy="75159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06142" y="4770043"/>
            <a:ext cx="261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/>
              <a:t>EUES (Experto Universitario en Economía Social)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47" y="1451689"/>
            <a:ext cx="3043312" cy="76082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3138602" y="2266025"/>
            <a:ext cx="261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 smtClean="0"/>
              <a:t>LAB_ES (Laboratorio de Economía Social) </a:t>
            </a:r>
            <a:endParaRPr lang="es-ES" sz="14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03" y="3676226"/>
            <a:ext cx="1846944" cy="765642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373445" y="4635024"/>
            <a:ext cx="2613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/>
              <a:t>GESES (Grupo de Estudios Sociales y </a:t>
            </a:r>
            <a:r>
              <a:rPr lang="es-ES" sz="1400" dirty="0" smtClean="0"/>
              <a:t>Económicos del Tercer Sector)</a:t>
            </a:r>
            <a:endParaRPr lang="es-ES" sz="1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56" y="1458890"/>
            <a:ext cx="2158575" cy="719525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6238440" y="2266025"/>
            <a:ext cx="261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 smtClean="0"/>
              <a:t>GIDID (Grupo Interdisciplinar </a:t>
            </a:r>
            <a:r>
              <a:rPr lang="es-ES" sz="1400" dirty="0"/>
              <a:t>de Innovación </a:t>
            </a:r>
            <a:r>
              <a:rPr lang="es-ES" sz="1400" dirty="0" smtClean="0"/>
              <a:t>Docente)</a:t>
            </a:r>
            <a:endParaRPr lang="es-ES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1" y="3582797"/>
            <a:ext cx="2190750" cy="95250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6307113" y="4770043"/>
            <a:ext cx="2613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/>
              <a:t>Red Española de Institutos y Centros Universitarios de Investigación en Economía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" altLang="es-ES" sz="1600" dirty="0" smtClean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 smtClean="0">
              <a:latin typeface="Cambria" pitchFamily="18" charset="0"/>
            </a:endParaRPr>
          </a:p>
        </p:txBody>
      </p:sp>
      <p:pic>
        <p:nvPicPr>
          <p:cNvPr id="3379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geses.unizar.es/paes/imagenes/logosentidades/ar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750"/>
            <a:ext cx="1400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geses.unizar.es/paes/imagenes/logosentidades/as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96963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http://geses.unizar.es/paes/imagenes/logosentidades/fundacio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94275"/>
            <a:ext cx="1873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http://geses.unizar.es/paes/imagenes/logosentidades/cermi_arag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77946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6" descr="http://geses.unizar.es/paes/imagenes/logosentidades/coordinadora_voluntaria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41575"/>
            <a:ext cx="1400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8" descr="http://geses.unizar.es/paes/imagenes/logosentidades/facablan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517775"/>
            <a:ext cx="1400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4" descr="http://geses.unizar.es/paes/imagenes/logosentidades/f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60600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8" descr="http://geses.unizar.es/paes/imagenes/logosentidades/padi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638550"/>
            <a:ext cx="1400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30" descr="http://geses.unizar.es/paes/imagenes/logosentidades/reasarag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568700"/>
            <a:ext cx="1400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2" descr="http://geses.unizar.es/paes/imagenes/logosentidades/uce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67113"/>
            <a:ext cx="1795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21 Imagen" descr="Resultado de imagen de arei aragon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19078"/>
          <a:stretch>
            <a:fillRect/>
          </a:stretch>
        </p:blipFill>
        <p:spPr bwMode="auto">
          <a:xfrm>
            <a:off x="6988175" y="2279650"/>
            <a:ext cx="1489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22 Imag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703263"/>
            <a:ext cx="19415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3" descr="Logo PTS Aragó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924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5" descr="http://www.voluntariadodearagon.org/index_htm_files/80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638550"/>
            <a:ext cx="21828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683568" y="22189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b="1" dirty="0" smtClean="0"/>
              <a:t>Red de trabajo sectorial de la Cátedra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53281" y="332656"/>
            <a:ext cx="80645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s-ES" sz="2000" b="1" dirty="0" smtClean="0"/>
              <a:t>OBJETIVOS </a:t>
            </a:r>
            <a:r>
              <a:rPr lang="es-ES" sz="2000" b="1" dirty="0"/>
              <a:t>D</a:t>
            </a:r>
            <a:r>
              <a:rPr lang="es-ES" sz="2000" b="1" dirty="0" smtClean="0"/>
              <a:t>EL INFORME ANUAL DE LA ECONOMÍA SOCIAL EN ARAGÓN</a:t>
            </a:r>
          </a:p>
          <a:p>
            <a:pPr marL="285750" indent="-285750">
              <a:defRPr/>
            </a:pPr>
            <a:endParaRPr lang="es-ES" sz="1800" dirty="0" smtClean="0"/>
          </a:p>
          <a:p>
            <a:pPr algn="ctr">
              <a:buNone/>
              <a:defRPr/>
            </a:pPr>
            <a:r>
              <a:rPr lang="es-ES" sz="1800" dirty="0" smtClean="0"/>
              <a:t>4ª </a:t>
            </a:r>
            <a:r>
              <a:rPr lang="es-ES" sz="1800" dirty="0"/>
              <a:t>edición del informe (desde 2016</a:t>
            </a:r>
            <a:r>
              <a:rPr lang="es-ES" sz="1800" dirty="0" smtClean="0"/>
              <a:t>)</a:t>
            </a:r>
          </a:p>
          <a:p>
            <a:pPr marL="285750" indent="-285750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 smtClean="0"/>
              <a:t>Proporcionar </a:t>
            </a:r>
            <a:r>
              <a:rPr lang="es-ES" sz="1800" dirty="0"/>
              <a:t>una imagen fiel sobre las características, dimensión y evolución reciente </a:t>
            </a:r>
            <a:r>
              <a:rPr lang="es-ES" sz="1800" dirty="0" smtClean="0"/>
              <a:t>del sector de </a:t>
            </a:r>
            <a:r>
              <a:rPr lang="es-ES" sz="1800" dirty="0"/>
              <a:t>la Economía Social en </a:t>
            </a:r>
            <a:r>
              <a:rPr lang="es-ES" sz="1800" dirty="0" smtClean="0"/>
              <a:t>la Comunidad Autónoma de Aragón</a:t>
            </a:r>
          </a:p>
          <a:p>
            <a:pPr marL="342900" indent="-342900" algn="just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 smtClean="0"/>
              <a:t>Análisis del sector de la Economía Social para un periodo de 4 años (2015-2018) y desagregado en tres niveles: </a:t>
            </a:r>
          </a:p>
          <a:p>
            <a:pPr marL="342900" indent="-342900" algn="just">
              <a:defRPr/>
            </a:pPr>
            <a:endParaRPr lang="es-ES" sz="800" dirty="0" smtClean="0"/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 smtClean="0"/>
              <a:t>Número de entidades</a:t>
            </a:r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 smtClean="0"/>
              <a:t>Volumen de empleo</a:t>
            </a:r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 smtClean="0"/>
              <a:t>Contribución al desarrollo económico territorial (Facturación / Valor añadido bruto)</a:t>
            </a:r>
            <a:endParaRPr lang="es-ES" sz="1800" dirty="0"/>
          </a:p>
          <a:p>
            <a:pPr marL="342900" indent="-342900" algn="just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 smtClean="0"/>
              <a:t>Servir como referencia </a:t>
            </a:r>
            <a:r>
              <a:rPr lang="es-ES" sz="1800" dirty="0"/>
              <a:t>en el estudio de la Economía Social aragonesa para </a:t>
            </a:r>
            <a:r>
              <a:rPr lang="es-ES" sz="1800" dirty="0" smtClean="0"/>
              <a:t>las entidades y plataformas del sector</a:t>
            </a:r>
            <a:r>
              <a:rPr lang="es-ES" sz="1800" dirty="0"/>
              <a:t>, la Administración Pública y el ámbito científico-académico.</a:t>
            </a:r>
          </a:p>
          <a:p>
            <a:pPr marL="342900" indent="-342900">
              <a:defRPr/>
            </a:pPr>
            <a:endParaRPr lang="es-ES" sz="800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1800" b="1" dirty="0" smtClean="0">
                <a:latin typeface="+mj-lt"/>
              </a:rPr>
              <a:t>ESTRUCTURA DEL INFORME </a:t>
            </a:r>
          </a:p>
          <a:p>
            <a:pPr algn="ctr">
              <a:buFont typeface="Arial" pitchFamily="34" charset="0"/>
              <a:buNone/>
              <a:defRPr/>
            </a:pPr>
            <a:endParaRPr lang="es-ES" sz="1800" b="1" dirty="0" smtClean="0">
              <a:latin typeface="+mj-lt"/>
            </a:endParaRPr>
          </a:p>
          <a:p>
            <a:pPr algn="ctr">
              <a:buFont typeface="Arial" pitchFamily="34" charset="0"/>
              <a:buNone/>
              <a:defRPr/>
            </a:pPr>
            <a:endParaRPr lang="es-ES" sz="1800" b="1" dirty="0" smtClean="0">
              <a:latin typeface="+mj-lt"/>
            </a:endParaRPr>
          </a:p>
          <a:p>
            <a:pPr marL="342900" indent="-342900" algn="just">
              <a:defRPr/>
            </a:pPr>
            <a:r>
              <a:rPr lang="es-ES" sz="1800" b="1" dirty="0" smtClean="0">
                <a:latin typeface="+mj-lt"/>
              </a:rPr>
              <a:t>1ª Parte: Presentación del Informe </a:t>
            </a:r>
          </a:p>
          <a:p>
            <a:pPr algn="just">
              <a:buNone/>
              <a:defRPr/>
            </a:pPr>
            <a:endParaRPr lang="es-ES" sz="1800" dirty="0">
              <a:latin typeface="+mj-lt"/>
            </a:endParaRPr>
          </a:p>
          <a:p>
            <a:pPr marL="342900" indent="-342900" algn="just">
              <a:defRPr/>
            </a:pPr>
            <a:r>
              <a:rPr lang="es-ES" sz="1800" b="1" dirty="0" smtClean="0">
                <a:latin typeface="+mj-lt"/>
              </a:rPr>
              <a:t>2ª Parte: Análisis de la Economía Social aragonesa</a:t>
            </a:r>
          </a:p>
          <a:p>
            <a:pPr marL="641350" indent="-285750" algn="just"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+mj-lt"/>
              </a:rPr>
              <a:t>Análisis detallado de las características, dimensión y evolución de: Cooperativas, Sociedades Laborales, Centros Especiales de Empleo, Empresas de Inserción, Asociaciones, Fundaciones y Sociedades Agrarias de Transformación</a:t>
            </a:r>
          </a:p>
          <a:p>
            <a:pPr marL="355600" algn="just">
              <a:buNone/>
              <a:defRPr/>
            </a:pPr>
            <a:endParaRPr lang="es-ES" sz="1800" dirty="0" smtClean="0">
              <a:latin typeface="+mj-lt"/>
            </a:endParaRPr>
          </a:p>
          <a:p>
            <a:pPr marL="355600" indent="-355600" algn="just">
              <a:defRPr/>
            </a:pPr>
            <a:r>
              <a:rPr lang="es-ES" sz="1800" b="1" dirty="0" smtClean="0">
                <a:latin typeface="+mj-lt"/>
              </a:rPr>
              <a:t>3ª </a:t>
            </a:r>
            <a:r>
              <a:rPr lang="es-ES" sz="1800" b="1" dirty="0">
                <a:latin typeface="+mj-lt"/>
              </a:rPr>
              <a:t>Parte: </a:t>
            </a:r>
            <a:r>
              <a:rPr lang="es-ES" sz="1800" b="1" dirty="0" smtClean="0">
                <a:latin typeface="+mj-lt"/>
              </a:rPr>
              <a:t>Monográficos sobre la Economía Social</a:t>
            </a:r>
          </a:p>
          <a:p>
            <a:pPr marL="366713" algn="just">
              <a:buNone/>
              <a:defRPr/>
            </a:pPr>
            <a:endParaRPr lang="es-ES" sz="1800" dirty="0" smtClean="0">
              <a:latin typeface="+mj-lt"/>
            </a:endParaRPr>
          </a:p>
          <a:p>
            <a:pPr marL="355600" indent="-355600" algn="just">
              <a:defRPr/>
            </a:pPr>
            <a:r>
              <a:rPr lang="es-ES" sz="1800" b="1" dirty="0">
                <a:latin typeface="+mj-lt"/>
              </a:rPr>
              <a:t>4ª Parte: Experiencias y Personas Relevantes de la Economía Social </a:t>
            </a:r>
            <a:r>
              <a:rPr lang="es-ES" sz="1800" b="1" dirty="0" smtClean="0">
                <a:latin typeface="+mj-lt"/>
              </a:rPr>
              <a:t>aragonesa</a:t>
            </a:r>
          </a:p>
          <a:p>
            <a:pPr marL="358775" algn="just">
              <a:buNone/>
              <a:defRPr/>
            </a:pPr>
            <a:r>
              <a:rPr lang="es-ES" sz="1800" i="1" dirty="0" err="1" smtClean="0">
                <a:latin typeface="+mj-lt"/>
              </a:rPr>
              <a:t>Galardon_ESS</a:t>
            </a:r>
            <a:r>
              <a:rPr lang="es-ES" sz="1800" i="1" dirty="0" smtClean="0">
                <a:latin typeface="+mj-lt"/>
              </a:rPr>
              <a:t> de la Economía Social aragonesa</a:t>
            </a:r>
          </a:p>
          <a:p>
            <a:pPr marL="366713" algn="just">
              <a:buNone/>
              <a:defRPr/>
            </a:pPr>
            <a:endParaRPr lang="es-ES" sz="1800" dirty="0">
              <a:latin typeface="+mj-lt"/>
            </a:endParaRPr>
          </a:p>
          <a:p>
            <a:pPr marL="355600" indent="-355600" algn="just">
              <a:defRPr/>
            </a:pPr>
            <a:r>
              <a:rPr lang="es-ES" sz="1800" b="1" dirty="0" smtClean="0">
                <a:latin typeface="+mj-lt"/>
              </a:rPr>
              <a:t>5ª </a:t>
            </a:r>
            <a:r>
              <a:rPr lang="es-ES" sz="1800" b="1" dirty="0">
                <a:latin typeface="+mj-lt"/>
              </a:rPr>
              <a:t>Parte: </a:t>
            </a:r>
            <a:r>
              <a:rPr lang="es-ES" sz="1800" b="1" dirty="0" smtClean="0">
                <a:latin typeface="+mj-lt"/>
              </a:rPr>
              <a:t>Conclusiones del Informe </a:t>
            </a:r>
            <a:endParaRPr lang="es-ES" sz="1800" b="1" dirty="0">
              <a:latin typeface="+mj-lt"/>
            </a:endParaRPr>
          </a:p>
          <a:p>
            <a:pPr>
              <a:buNone/>
              <a:defRPr/>
            </a:pPr>
            <a:endParaRPr lang="es-ES" sz="1800" b="1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84944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5290999" y="2204864"/>
            <a:ext cx="37444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/>
              <a:t>Informe completo y resumen ejecutivo disponibles en la página web de la Cátedra Cooperativas y Economía Social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sz="1600" dirty="0">
                <a:hlinkClick r:id="rId3"/>
              </a:rPr>
              <a:t>https://</a:t>
            </a:r>
            <a:r>
              <a:rPr lang="es-ES" sz="1600" dirty="0" smtClean="0">
                <a:hlinkClick r:id="rId3"/>
              </a:rPr>
              <a:t>catedraeconomiasocial.unizar.es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506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3568" y="549275"/>
            <a:ext cx="7704856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 smtClean="0">
                <a:latin typeface="+mn-lt"/>
              </a:rPr>
              <a:t>Cátedra Cooperativas y Economía Social Caja Rural de Teruel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 smtClean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 smtClean="0">
                <a:latin typeface="+mn-lt"/>
              </a:rPr>
              <a:t>Facultad de Economía y Empresa</a:t>
            </a: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 smtClean="0">
                <a:latin typeface="+mn-lt"/>
              </a:rPr>
              <a:t>Universidad de Zaragoza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endParaRPr lang="es-ES" altLang="es-ES" sz="1600" dirty="0" smtClean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 smtClean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Cooperativas y Economía Social, Caja Rural de Teruel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14191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ersonalizado">
  <a:themeElements>
    <a:clrScheme name="8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7711</TotalTime>
  <Words>461</Words>
  <Application>Microsoft Office PowerPoint</Application>
  <PresentationFormat>Presentación en pantalla (4:3)</PresentationFormat>
  <Paragraphs>65</Paragraphs>
  <Slides>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Tema2</vt:lpstr>
      <vt:lpstr>2_Diseño personalizado</vt:lpstr>
      <vt:lpstr>1_Diseño personalizado</vt:lpstr>
      <vt:lpstr>5_Diseño personalizado</vt:lpstr>
      <vt:lpstr>6_Diseño personalizado</vt:lpstr>
      <vt:lpstr>7_Diseño personalizado</vt:lpstr>
      <vt:lpstr>8_Diseño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Marcuello</dc:creator>
  <cp:lastModifiedBy>ibretos</cp:lastModifiedBy>
  <cp:revision>228</cp:revision>
  <cp:lastPrinted>2016-11-25T08:10:46Z</cp:lastPrinted>
  <dcterms:created xsi:type="dcterms:W3CDTF">2007-12-28T11:46:18Z</dcterms:created>
  <dcterms:modified xsi:type="dcterms:W3CDTF">2019-12-11T16:02:14Z</dcterms:modified>
</cp:coreProperties>
</file>